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drawings/drawing1.xml" ContentType="application/vnd.openxmlformats-officedocument.drawingml.chartshapes+xml"/>
  <Override PartName="/ppt/presentation.xml" ContentType="application/vnd.openxmlformats-officedocument.presentationml.presentation.main+xml"/>
  <Override PartName="/ppt/slides/slide19.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8.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12.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5.xml" ContentType="application/vnd.openxmlformats-officedocument.presentationml.slide+xml"/>
  <Override PartName="/ppt/slides/slide2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slideMasters/slideMaster1.xml" ContentType="application/vnd.openxmlformats-officedocument.presentationml.slideMaster+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slideLayouts/slideLayout3.xml" ContentType="application/vnd.openxmlformats-officedocument.presentationml.slideLayout+xml"/>
  <Override PartName="/ppt/notesSlides/notesSlide6.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1.xml" ContentType="application/vnd.openxmlformats-officedocument.theme+xml"/>
  <Override PartName="/ppt/theme/themeOverride1.xml" ContentType="application/vnd.openxmlformats-officedocument.themeOverride+xml"/>
  <Override PartName="/ppt/charts/chart5.xml" ContentType="application/vnd.openxmlformats-officedocument.drawingml.chart+xml"/>
  <Override PartName="/ppt/charts/chart6.xml" ContentType="application/vnd.openxmlformats-officedocument.drawingml.chart+xml"/>
  <Override PartName="/ppt/theme/themeOverride2.xml" ContentType="application/vnd.openxmlformats-officedocument.themeOverride+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4.xml" ContentType="application/vnd.openxmlformats-officedocument.drawingml.chart+xml"/>
  <Override PartName="/ppt/charts/chart3.xml" ContentType="application/vnd.openxmlformats-officedocument.drawingml.char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Masters/notesMaster1.xml" ContentType="application/vnd.openxmlformats-officedocument.presentationml.notesMaster+xml"/>
  <Override PartName="/ppt/charts/chart10.xml" ContentType="application/vnd.openxmlformats-officedocument.drawingml.chart+xml"/>
  <Override PartName="/ppt/charts/chart12.xml" ContentType="application/vnd.openxmlformats-officedocument.drawingml.chart+xml"/>
  <Override PartName="/ppt/charts/chart16.xml" ContentType="application/vnd.openxmlformats-officedocument.drawingml.chart+xml"/>
  <Override PartName="/ppt/charts/chart11.xml" ContentType="application/vnd.openxmlformats-officedocument.drawingml.chart+xml"/>
  <Override PartName="/ppt/charts/chart17.xml" ContentType="application/vnd.openxmlformats-officedocument.drawingml.chart+xml"/>
  <Override PartName="/ppt/charts/chart13.xml" ContentType="application/vnd.openxmlformats-officedocument.drawingml.chart+xml"/>
  <Override PartName="/ppt/charts/chart15.xml" ContentType="application/vnd.openxmlformats-officedocument.drawingml.chart+xml"/>
  <Override PartName="/ppt/charts/chart14.xml" ContentType="application/vnd.openxmlformats-officedocument.drawingml.chart+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3" r:id="rId1"/>
  </p:sldMasterIdLst>
  <p:notesMasterIdLst>
    <p:notesMasterId r:id="rId24"/>
  </p:notesMasterIdLst>
  <p:sldIdLst>
    <p:sldId id="256" r:id="rId2"/>
    <p:sldId id="277" r:id="rId3"/>
    <p:sldId id="282" r:id="rId4"/>
    <p:sldId id="283" r:id="rId5"/>
    <p:sldId id="284" r:id="rId6"/>
    <p:sldId id="278" r:id="rId7"/>
    <p:sldId id="300" r:id="rId8"/>
    <p:sldId id="301" r:id="rId9"/>
    <p:sldId id="291" r:id="rId10"/>
    <p:sldId id="292" r:id="rId11"/>
    <p:sldId id="295" r:id="rId12"/>
    <p:sldId id="304" r:id="rId13"/>
    <p:sldId id="296" r:id="rId14"/>
    <p:sldId id="298" r:id="rId15"/>
    <p:sldId id="299" r:id="rId16"/>
    <p:sldId id="297" r:id="rId17"/>
    <p:sldId id="258" r:id="rId18"/>
    <p:sldId id="303" r:id="rId19"/>
    <p:sldId id="302" r:id="rId20"/>
    <p:sldId id="290" r:id="rId21"/>
    <p:sldId id="293" r:id="rId22"/>
    <p:sldId id="294"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81BD"/>
    <a:srgbClr val="0B77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371" autoAdjust="0"/>
  </p:normalViewPr>
  <p:slideViewPr>
    <p:cSldViewPr>
      <p:cViewPr varScale="1">
        <p:scale>
          <a:sx n="72" d="100"/>
          <a:sy n="72" d="100"/>
        </p:scale>
        <p:origin x="-1762"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Wyckoff_P\Downloads\122014011P1T076.XLS"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Wyckoff_P\AppData\Local\Microsoft\Windows\Temporary%20Internet%20Files\Content.IE5\YO1Y6ON5\812017161p1g025.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Wyckoff_P\AppData\Local\Microsoft\Windows\Temporary%20Internet%20Files\Content.IE5\YO1Y6ON5\812017161p1g025.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Wyckoff_P\AppData\Local\Microsoft\Windows\Temporary%20Internet%20Files\Content.IE5\YO1Y6ON5\812017161p1g025.xlsx" TargetMode="Externa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4.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16.xml.rels><?xml version="1.0" encoding="UTF-8" standalone="yes"?>
<Relationships xmlns="http://schemas.openxmlformats.org/package/2006/relationships"><Relationship Id="rId1" Type="http://schemas.openxmlformats.org/officeDocument/2006/relationships/oleObject" Target="file:///\\FS-CH-1.main.oecd.org\Users4\Wyckoff_P\Desktop\WHO-Europe\Risk%20of%20Automation.xls"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FS-CH-1.main.oecd.org\Users4\Wyckoff_P\Desktop\WHO-Europe\Risk%20of%20Automation.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Wyckoff_P\Downloads\122014011P1T076.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Wyckoff_P\Downloads\812017161p1g045.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FS-CH-1.main.oecd.org\Users1\Broecke_s\Desktop\Figure%203%20GVC%20Jobs.xlsx" TargetMode="External"/></Relationships>
</file>

<file path=ppt/charts/_rels/chart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themeOverride" Target="../theme/themeOverride1.xml"/><Relationship Id="rId4" Type="http://schemas.openxmlformats.org/officeDocument/2006/relationships/oleObject" Target="Chart%20in%20Microsoft%20PowerPoint" TargetMode="External"/></Relationships>
</file>

<file path=ppt/charts/_rels/chart6.xml.rels><?xml version="1.0" encoding="UTF-8" standalone="yes"?>
<Relationships xmlns="http://schemas.openxmlformats.org/package/2006/relationships"><Relationship Id="rId3" Type="http://schemas.openxmlformats.org/officeDocument/2006/relationships/oleObject" Target="file:///\\FS-CH-1.main.oecd.org\Users4\Wyckoff_P\Desktop\WHO-Europe\inequality.xls" TargetMode="External"/><Relationship Id="rId2" Type="http://schemas.openxmlformats.org/officeDocument/2006/relationships/image" Target="../media/image12.png"/><Relationship Id="rId1" Type="http://schemas.openxmlformats.org/officeDocument/2006/relationships/themeOverride" Target="../theme/themeOverride2.xml"/><Relationship Id="rId4" Type="http://schemas.openxmlformats.org/officeDocument/2006/relationships/chartUserShapes" Target="../drawings/drawing1.xml"/></Relationships>
</file>

<file path=ppt/charts/_rels/chart7.xml.rels><?xml version="1.0" encoding="UTF-8" standalone="yes"?>
<Relationships xmlns="http://schemas.openxmlformats.org/package/2006/relationships"><Relationship Id="rId1" Type="http://schemas.openxmlformats.org/officeDocument/2006/relationships/oleObject" Target="file:///\\FS-CH-1.main.oecd.org\Users4\Wyckoff_P\Desktop\WHO-Europe\Middle%20Class%20polarizing.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FS-CH-1.main.oecd.org\Users4\Wyckoff_P\Desktop\WHO-Europe\Old%20age%20dependency.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Wyckoff_P\AppData\Local\Microsoft\Windows\Temporary%20Internet%20Files\Content.IE5\YO1Y6ON5\812017161p1g02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US" sz="1600" dirty="0"/>
              <a:t>Potential GDP</a:t>
            </a:r>
          </a:p>
          <a:p>
            <a:pPr>
              <a:defRPr sz="1600"/>
            </a:pPr>
            <a:r>
              <a:rPr lang="en-US" sz="1600" b="0" dirty="0"/>
              <a:t>Select</a:t>
            </a:r>
            <a:r>
              <a:rPr lang="en-US" sz="1600" b="0" baseline="0" dirty="0"/>
              <a:t> Emerging Economies, </a:t>
            </a:r>
            <a:r>
              <a:rPr lang="en-US" sz="1600" b="0" baseline="0" dirty="0" smtClean="0"/>
              <a:t>as well as Euro </a:t>
            </a:r>
            <a:r>
              <a:rPr lang="en-US" sz="1600" b="0" baseline="0" dirty="0"/>
              <a:t>Area and OECD average</a:t>
            </a:r>
            <a:endParaRPr lang="en-US" sz="1600" b="0" dirty="0"/>
          </a:p>
        </c:rich>
      </c:tx>
      <c:layout/>
      <c:overlay val="0"/>
    </c:title>
    <c:autoTitleDeleted val="0"/>
    <c:plotArea>
      <c:layout/>
      <c:lineChart>
        <c:grouping val="standard"/>
        <c:varyColors val="0"/>
        <c:ser>
          <c:idx val="4"/>
          <c:order val="0"/>
          <c:tx>
            <c:strRef>
              <c:f>'EU versus Emerging'!$A$12</c:f>
              <c:strCache>
                <c:ptCount val="1"/>
                <c:pt idx="0">
                  <c:v>Chile</c:v>
                </c:pt>
              </c:strCache>
            </c:strRef>
          </c:tx>
          <c:marker>
            <c:symbol val="none"/>
          </c:marker>
          <c:cat>
            <c:strRef>
              <c:f>'EU versus Emerging'!$B$11:$E$11</c:f>
              <c:strCache>
                <c:ptCount val="4"/>
                <c:pt idx="0">
                  <c:v>2000-2007</c:v>
                </c:pt>
                <c:pt idx="1">
                  <c:v>2000-2013</c:v>
                </c:pt>
                <c:pt idx="2">
                  <c:v>2014-2030</c:v>
                </c:pt>
                <c:pt idx="3">
                  <c:v>2031-2060</c:v>
                </c:pt>
              </c:strCache>
            </c:strRef>
          </c:cat>
          <c:val>
            <c:numRef>
              <c:f>'EU versus Emerging'!$B$12:$E$12</c:f>
              <c:numCache>
                <c:formatCode>0.0\ \ </c:formatCode>
                <c:ptCount val="4"/>
                <c:pt idx="0">
                  <c:v>3.7976122367103358</c:v>
                </c:pt>
                <c:pt idx="1">
                  <c:v>4.4603131896552242</c:v>
                </c:pt>
                <c:pt idx="2">
                  <c:v>4.4371133281890796</c:v>
                </c:pt>
                <c:pt idx="3">
                  <c:v>2.2361263575467296</c:v>
                </c:pt>
              </c:numCache>
            </c:numRef>
          </c:val>
          <c:smooth val="0"/>
        </c:ser>
        <c:ser>
          <c:idx val="19"/>
          <c:order val="1"/>
          <c:tx>
            <c:strRef>
              <c:f>'EU versus Emerging'!$A$13</c:f>
              <c:strCache>
                <c:ptCount val="1"/>
                <c:pt idx="0">
                  <c:v>Mexico</c:v>
                </c:pt>
              </c:strCache>
            </c:strRef>
          </c:tx>
          <c:spPr>
            <a:ln>
              <a:solidFill>
                <a:schemeClr val="accent1"/>
              </a:solidFill>
            </a:ln>
          </c:spPr>
          <c:marker>
            <c:symbol val="none"/>
          </c:marker>
          <c:cat>
            <c:strRef>
              <c:f>'EU versus Emerging'!$B$11:$E$11</c:f>
              <c:strCache>
                <c:ptCount val="4"/>
                <c:pt idx="0">
                  <c:v>2000-2007</c:v>
                </c:pt>
                <c:pt idx="1">
                  <c:v>2000-2013</c:v>
                </c:pt>
                <c:pt idx="2">
                  <c:v>2014-2030</c:v>
                </c:pt>
                <c:pt idx="3">
                  <c:v>2031-2060</c:v>
                </c:pt>
              </c:strCache>
            </c:strRef>
          </c:cat>
          <c:val>
            <c:numRef>
              <c:f>'EU versus Emerging'!$B$13:$E$13</c:f>
              <c:numCache>
                <c:formatCode>0.0\ \ </c:formatCode>
                <c:ptCount val="4"/>
                <c:pt idx="0">
                  <c:v>2.5441080354168739</c:v>
                </c:pt>
                <c:pt idx="1">
                  <c:v>2.4416547070015193</c:v>
                </c:pt>
                <c:pt idx="2">
                  <c:v>2.9312719693974087</c:v>
                </c:pt>
                <c:pt idx="3">
                  <c:v>3.1909313747993169</c:v>
                </c:pt>
              </c:numCache>
            </c:numRef>
          </c:val>
          <c:smooth val="0"/>
        </c:ser>
        <c:ser>
          <c:idx val="31"/>
          <c:order val="2"/>
          <c:tx>
            <c:strRef>
              <c:f>'EU versus Emerging'!$A$14</c:f>
              <c:strCache>
                <c:ptCount val="1"/>
                <c:pt idx="0">
                  <c:v>Turkey</c:v>
                </c:pt>
              </c:strCache>
            </c:strRef>
          </c:tx>
          <c:marker>
            <c:symbol val="none"/>
          </c:marker>
          <c:cat>
            <c:strRef>
              <c:f>'EU versus Emerging'!$B$11:$E$11</c:f>
              <c:strCache>
                <c:ptCount val="4"/>
                <c:pt idx="0">
                  <c:v>2000-2007</c:v>
                </c:pt>
                <c:pt idx="1">
                  <c:v>2000-2013</c:v>
                </c:pt>
                <c:pt idx="2">
                  <c:v>2014-2030</c:v>
                </c:pt>
                <c:pt idx="3">
                  <c:v>2031-2060</c:v>
                </c:pt>
              </c:strCache>
            </c:strRef>
          </c:cat>
          <c:val>
            <c:numRef>
              <c:f>'EU versus Emerging'!$B$14:$E$14</c:f>
              <c:numCache>
                <c:formatCode>0.0\ \ </c:formatCode>
                <c:ptCount val="4"/>
                <c:pt idx="0">
                  <c:v>3.8978488575304322</c:v>
                </c:pt>
                <c:pt idx="1">
                  <c:v>4.8684872921191493</c:v>
                </c:pt>
                <c:pt idx="2">
                  <c:v>4.1814001172755138</c:v>
                </c:pt>
                <c:pt idx="3">
                  <c:v>2.261110090468776</c:v>
                </c:pt>
              </c:numCache>
            </c:numRef>
          </c:val>
          <c:smooth val="0"/>
        </c:ser>
        <c:ser>
          <c:idx val="34"/>
          <c:order val="3"/>
          <c:tx>
            <c:strRef>
              <c:f>'EU versus Emerging'!$A$23</c:f>
              <c:strCache>
                <c:ptCount val="1"/>
                <c:pt idx="0">
                  <c:v>Euro area</c:v>
                </c:pt>
              </c:strCache>
            </c:strRef>
          </c:tx>
          <c:spPr>
            <a:ln>
              <a:solidFill>
                <a:schemeClr val="accent6">
                  <a:lumMod val="50000"/>
                </a:schemeClr>
              </a:solidFill>
            </a:ln>
          </c:spPr>
          <c:marker>
            <c:symbol val="none"/>
          </c:marker>
          <c:cat>
            <c:strRef>
              <c:f>'EU versus Emerging'!$B$11:$E$11</c:f>
              <c:strCache>
                <c:ptCount val="4"/>
                <c:pt idx="0">
                  <c:v>2000-2007</c:v>
                </c:pt>
                <c:pt idx="1">
                  <c:v>2000-2013</c:v>
                </c:pt>
                <c:pt idx="2">
                  <c:v>2014-2030</c:v>
                </c:pt>
                <c:pt idx="3">
                  <c:v>2031-2060</c:v>
                </c:pt>
              </c:strCache>
            </c:strRef>
          </c:cat>
          <c:val>
            <c:numRef>
              <c:f>'EU versus Emerging'!$B$23:$E$23</c:f>
              <c:numCache>
                <c:formatCode>0.0\ \ </c:formatCode>
                <c:ptCount val="4"/>
                <c:pt idx="0">
                  <c:v>1.7331094555945878</c:v>
                </c:pt>
                <c:pt idx="1">
                  <c:v>0.86564578473491938</c:v>
                </c:pt>
                <c:pt idx="2">
                  <c:v>1.6600637830076104</c:v>
                </c:pt>
                <c:pt idx="3">
                  <c:v>1.4846751069649562</c:v>
                </c:pt>
              </c:numCache>
            </c:numRef>
          </c:val>
          <c:smooth val="0"/>
        </c:ser>
        <c:ser>
          <c:idx val="35"/>
          <c:order val="4"/>
          <c:tx>
            <c:strRef>
              <c:f>'EU versus Emerging'!$A$24</c:f>
              <c:strCache>
                <c:ptCount val="1"/>
                <c:pt idx="0">
                  <c:v>OECD</c:v>
                </c:pt>
              </c:strCache>
            </c:strRef>
          </c:tx>
          <c:spPr>
            <a:ln>
              <a:solidFill>
                <a:schemeClr val="accent6">
                  <a:lumMod val="75000"/>
                </a:schemeClr>
              </a:solidFill>
            </a:ln>
          </c:spPr>
          <c:marker>
            <c:symbol val="none"/>
          </c:marker>
          <c:cat>
            <c:strRef>
              <c:f>'EU versus Emerging'!$B$11:$E$11</c:f>
              <c:strCache>
                <c:ptCount val="4"/>
                <c:pt idx="0">
                  <c:v>2000-2007</c:v>
                </c:pt>
                <c:pt idx="1">
                  <c:v>2000-2013</c:v>
                </c:pt>
                <c:pt idx="2">
                  <c:v>2014-2030</c:v>
                </c:pt>
                <c:pt idx="3">
                  <c:v>2031-2060</c:v>
                </c:pt>
              </c:strCache>
            </c:strRef>
          </c:cat>
          <c:val>
            <c:numRef>
              <c:f>'EU versus Emerging'!$B$24:$E$24</c:f>
              <c:numCache>
                <c:formatCode>0.0\ \ </c:formatCode>
                <c:ptCount val="4"/>
                <c:pt idx="0">
                  <c:v>2.2070240961846235</c:v>
                </c:pt>
                <c:pt idx="1">
                  <c:v>1.69059975364403</c:v>
                </c:pt>
                <c:pt idx="2">
                  <c:v>2.2355633594526991</c:v>
                </c:pt>
                <c:pt idx="3">
                  <c:v>1.7539379047712962</c:v>
                </c:pt>
              </c:numCache>
            </c:numRef>
          </c:val>
          <c:smooth val="0"/>
        </c:ser>
        <c:ser>
          <c:idx val="36"/>
          <c:order val="5"/>
          <c:tx>
            <c:strRef>
              <c:f>'EU versus Emerging'!$A$15</c:f>
              <c:strCache>
                <c:ptCount val="1"/>
                <c:pt idx="0">
                  <c:v>Argentina</c:v>
                </c:pt>
              </c:strCache>
            </c:strRef>
          </c:tx>
          <c:marker>
            <c:symbol val="none"/>
          </c:marker>
          <c:cat>
            <c:strRef>
              <c:f>'EU versus Emerging'!$B$11:$E$11</c:f>
              <c:strCache>
                <c:ptCount val="4"/>
                <c:pt idx="0">
                  <c:v>2000-2007</c:v>
                </c:pt>
                <c:pt idx="1">
                  <c:v>2000-2013</c:v>
                </c:pt>
                <c:pt idx="2">
                  <c:v>2014-2030</c:v>
                </c:pt>
                <c:pt idx="3">
                  <c:v>2031-2060</c:v>
                </c:pt>
              </c:strCache>
            </c:strRef>
          </c:cat>
          <c:val>
            <c:numRef>
              <c:f>'EU versus Emerging'!$B$15:$E$15</c:f>
              <c:numCache>
                <c:formatCode>0.0\ \ </c:formatCode>
                <c:ptCount val="4"/>
                <c:pt idx="0">
                  <c:v>3.4238680517241082</c:v>
                </c:pt>
                <c:pt idx="1">
                  <c:v>4.8439566530943647</c:v>
                </c:pt>
                <c:pt idx="2">
                  <c:v>3.3886401368511212</c:v>
                </c:pt>
                <c:pt idx="3">
                  <c:v>2.3041868401251371</c:v>
                </c:pt>
              </c:numCache>
            </c:numRef>
          </c:val>
          <c:smooth val="0"/>
        </c:ser>
        <c:ser>
          <c:idx val="37"/>
          <c:order val="6"/>
          <c:tx>
            <c:strRef>
              <c:f>'EU versus Emerging'!$A$16</c:f>
              <c:strCache>
                <c:ptCount val="1"/>
                <c:pt idx="0">
                  <c:v>Brazil</c:v>
                </c:pt>
              </c:strCache>
            </c:strRef>
          </c:tx>
          <c:marker>
            <c:symbol val="none"/>
          </c:marker>
          <c:cat>
            <c:strRef>
              <c:f>'EU versus Emerging'!$B$11:$E$11</c:f>
              <c:strCache>
                <c:ptCount val="4"/>
                <c:pt idx="0">
                  <c:v>2000-2007</c:v>
                </c:pt>
                <c:pt idx="1">
                  <c:v>2000-2013</c:v>
                </c:pt>
                <c:pt idx="2">
                  <c:v>2014-2030</c:v>
                </c:pt>
                <c:pt idx="3">
                  <c:v>2031-2060</c:v>
                </c:pt>
              </c:strCache>
            </c:strRef>
          </c:cat>
          <c:val>
            <c:numRef>
              <c:f>'EU versus Emerging'!$B$16:$E$16</c:f>
              <c:numCache>
                <c:formatCode>0.0\ \ </c:formatCode>
                <c:ptCount val="4"/>
                <c:pt idx="0">
                  <c:v>2.857713962413897</c:v>
                </c:pt>
                <c:pt idx="1">
                  <c:v>3.3120753069774662</c:v>
                </c:pt>
                <c:pt idx="2">
                  <c:v>2.6298545069418333</c:v>
                </c:pt>
                <c:pt idx="3">
                  <c:v>2.1416865112771482</c:v>
                </c:pt>
              </c:numCache>
            </c:numRef>
          </c:val>
          <c:smooth val="0"/>
        </c:ser>
        <c:ser>
          <c:idx val="38"/>
          <c:order val="7"/>
          <c:tx>
            <c:strRef>
              <c:f>'EU versus Emerging'!$A$17</c:f>
              <c:strCache>
                <c:ptCount val="1"/>
                <c:pt idx="0">
                  <c:v>China</c:v>
                </c:pt>
              </c:strCache>
            </c:strRef>
          </c:tx>
          <c:marker>
            <c:symbol val="none"/>
          </c:marker>
          <c:cat>
            <c:strRef>
              <c:f>'EU versus Emerging'!$B$11:$E$11</c:f>
              <c:strCache>
                <c:ptCount val="4"/>
                <c:pt idx="0">
                  <c:v>2000-2007</c:v>
                </c:pt>
                <c:pt idx="1">
                  <c:v>2000-2013</c:v>
                </c:pt>
                <c:pt idx="2">
                  <c:v>2014-2030</c:v>
                </c:pt>
                <c:pt idx="3">
                  <c:v>2031-2060</c:v>
                </c:pt>
              </c:strCache>
            </c:strRef>
          </c:cat>
          <c:val>
            <c:numRef>
              <c:f>'EU versus Emerging'!$B$17:$E$17</c:f>
              <c:numCache>
                <c:formatCode>0.0\ \ </c:formatCode>
                <c:ptCount val="4"/>
                <c:pt idx="0">
                  <c:v>10.15666903903486</c:v>
                </c:pt>
                <c:pt idx="1">
                  <c:v>9.1760681996224864</c:v>
                </c:pt>
                <c:pt idx="2">
                  <c:v>4.9906067673061525</c:v>
                </c:pt>
                <c:pt idx="3">
                  <c:v>2.4151834504302703</c:v>
                </c:pt>
              </c:numCache>
            </c:numRef>
          </c:val>
          <c:smooth val="0"/>
        </c:ser>
        <c:ser>
          <c:idx val="39"/>
          <c:order val="8"/>
          <c:tx>
            <c:strRef>
              <c:f>'EU versus Emerging'!$A$18</c:f>
              <c:strCache>
                <c:ptCount val="1"/>
                <c:pt idx="0">
                  <c:v>India</c:v>
                </c:pt>
              </c:strCache>
            </c:strRef>
          </c:tx>
          <c:marker>
            <c:symbol val="none"/>
          </c:marker>
          <c:cat>
            <c:strRef>
              <c:f>'EU versus Emerging'!$B$11:$E$11</c:f>
              <c:strCache>
                <c:ptCount val="4"/>
                <c:pt idx="0">
                  <c:v>2000-2007</c:v>
                </c:pt>
                <c:pt idx="1">
                  <c:v>2000-2013</c:v>
                </c:pt>
                <c:pt idx="2">
                  <c:v>2014-2030</c:v>
                </c:pt>
                <c:pt idx="3">
                  <c:v>2031-2060</c:v>
                </c:pt>
              </c:strCache>
            </c:strRef>
          </c:cat>
          <c:val>
            <c:numRef>
              <c:f>'EU versus Emerging'!$B$18:$E$18</c:f>
              <c:numCache>
                <c:formatCode>0.0\ \ </c:formatCode>
                <c:ptCount val="4"/>
                <c:pt idx="0">
                  <c:v>6.9683291110771384</c:v>
                </c:pt>
                <c:pt idx="1">
                  <c:v>7.0456502279629936</c:v>
                </c:pt>
                <c:pt idx="2">
                  <c:v>5.8111522143857393</c:v>
                </c:pt>
                <c:pt idx="3">
                  <c:v>4.2770153109004969</c:v>
                </c:pt>
              </c:numCache>
            </c:numRef>
          </c:val>
          <c:smooth val="0"/>
        </c:ser>
        <c:ser>
          <c:idx val="40"/>
          <c:order val="9"/>
          <c:tx>
            <c:strRef>
              <c:f>'EU versus Emerging'!$A$19</c:f>
              <c:strCache>
                <c:ptCount val="1"/>
                <c:pt idx="0">
                  <c:v>Indonesia</c:v>
                </c:pt>
              </c:strCache>
            </c:strRef>
          </c:tx>
          <c:marker>
            <c:symbol val="none"/>
          </c:marker>
          <c:cat>
            <c:strRef>
              <c:f>'EU versus Emerging'!$B$11:$E$11</c:f>
              <c:strCache>
                <c:ptCount val="4"/>
                <c:pt idx="0">
                  <c:v>2000-2007</c:v>
                </c:pt>
                <c:pt idx="1">
                  <c:v>2000-2013</c:v>
                </c:pt>
                <c:pt idx="2">
                  <c:v>2014-2030</c:v>
                </c:pt>
                <c:pt idx="3">
                  <c:v>2031-2060</c:v>
                </c:pt>
              </c:strCache>
            </c:strRef>
          </c:cat>
          <c:val>
            <c:numRef>
              <c:f>'EU versus Emerging'!$B$19:$E$19</c:f>
              <c:numCache>
                <c:formatCode>0.0\ \ </c:formatCode>
                <c:ptCount val="4"/>
                <c:pt idx="0">
                  <c:v>3.9488386698691889</c:v>
                </c:pt>
                <c:pt idx="1">
                  <c:v>5.7884548213180711</c:v>
                </c:pt>
                <c:pt idx="2">
                  <c:v>5.5321530977559146</c:v>
                </c:pt>
                <c:pt idx="3">
                  <c:v>3.7101541620256833</c:v>
                </c:pt>
              </c:numCache>
            </c:numRef>
          </c:val>
          <c:smooth val="0"/>
        </c:ser>
        <c:ser>
          <c:idx val="43"/>
          <c:order val="10"/>
          <c:tx>
            <c:strRef>
              <c:f>'EU versus Emerging'!$A$21</c:f>
              <c:strCache>
                <c:ptCount val="1"/>
                <c:pt idx="0">
                  <c:v>South Africa</c:v>
                </c:pt>
              </c:strCache>
            </c:strRef>
          </c:tx>
          <c:marker>
            <c:symbol val="none"/>
          </c:marker>
          <c:cat>
            <c:strRef>
              <c:f>'EU versus Emerging'!$B$11:$E$11</c:f>
              <c:strCache>
                <c:ptCount val="4"/>
                <c:pt idx="0">
                  <c:v>2000-2007</c:v>
                </c:pt>
                <c:pt idx="1">
                  <c:v>2000-2013</c:v>
                </c:pt>
                <c:pt idx="2">
                  <c:v>2014-2030</c:v>
                </c:pt>
                <c:pt idx="3">
                  <c:v>2031-2060</c:v>
                </c:pt>
              </c:strCache>
            </c:strRef>
          </c:cat>
          <c:val>
            <c:numRef>
              <c:f>'EU versus Emerging'!$B$21:$E$21</c:f>
              <c:numCache>
                <c:formatCode>0.0\ \ </c:formatCode>
                <c:ptCount val="4"/>
                <c:pt idx="0">
                  <c:v>3.0450793246608066</c:v>
                </c:pt>
                <c:pt idx="1">
                  <c:v>3.5507694912260539</c:v>
                </c:pt>
                <c:pt idx="2">
                  <c:v>4.5149313094056875</c:v>
                </c:pt>
                <c:pt idx="3">
                  <c:v>2.5644151139152855</c:v>
                </c:pt>
              </c:numCache>
            </c:numRef>
          </c:val>
          <c:smooth val="0"/>
        </c:ser>
        <c:dLbls>
          <c:showLegendKey val="0"/>
          <c:showVal val="0"/>
          <c:showCatName val="0"/>
          <c:showSerName val="0"/>
          <c:showPercent val="0"/>
          <c:showBubbleSize val="0"/>
        </c:dLbls>
        <c:marker val="1"/>
        <c:smooth val="0"/>
        <c:axId val="50838144"/>
        <c:axId val="50917760"/>
      </c:lineChart>
      <c:catAx>
        <c:axId val="50838144"/>
        <c:scaling>
          <c:orientation val="minMax"/>
        </c:scaling>
        <c:delete val="0"/>
        <c:axPos val="b"/>
        <c:majorTickMark val="out"/>
        <c:minorTickMark val="none"/>
        <c:tickLblPos val="nextTo"/>
        <c:crossAx val="50917760"/>
        <c:crosses val="autoZero"/>
        <c:auto val="1"/>
        <c:lblAlgn val="ctr"/>
        <c:lblOffset val="100"/>
        <c:noMultiLvlLbl val="0"/>
      </c:catAx>
      <c:valAx>
        <c:axId val="50917760"/>
        <c:scaling>
          <c:orientation val="minMax"/>
        </c:scaling>
        <c:delete val="0"/>
        <c:axPos val="l"/>
        <c:majorGridlines/>
        <c:title>
          <c:tx>
            <c:rich>
              <a:bodyPr rot="-5400000" vert="horz"/>
              <a:lstStyle/>
              <a:p>
                <a:pPr>
                  <a:defRPr/>
                </a:pPr>
                <a:r>
                  <a:rPr lang="en-US"/>
                  <a:t>Annual Averages, percentage change</a:t>
                </a:r>
              </a:p>
            </c:rich>
          </c:tx>
          <c:layout/>
          <c:overlay val="0"/>
        </c:title>
        <c:numFmt formatCode="0.0\ \ " sourceLinked="1"/>
        <c:majorTickMark val="out"/>
        <c:minorTickMark val="none"/>
        <c:tickLblPos val="nextTo"/>
        <c:crossAx val="50838144"/>
        <c:crosses val="autoZero"/>
        <c:crossBetween val="between"/>
      </c:valAx>
    </c:plotArea>
    <c:legend>
      <c:legendPos val="r"/>
      <c:layout/>
      <c:overlay val="0"/>
    </c:legend>
    <c:plotVisOnly val="1"/>
    <c:dispBlanksAs val="gap"/>
    <c:showDLblsOverMax val="0"/>
  </c:chart>
  <c:txPr>
    <a:bodyPr/>
    <a:lstStyle/>
    <a:p>
      <a:pPr>
        <a:defRPr sz="1200">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b="1" i="0">
                <a:solidFill>
                  <a:srgbClr val="000000"/>
                </a:solidFill>
                <a:latin typeface="Arial Narrow"/>
              </a:defRPr>
            </a:pPr>
            <a:r>
              <a:rPr lang="en-GB" sz="1050" b="1" i="0">
                <a:solidFill>
                  <a:srgbClr val="000000"/>
                </a:solidFill>
                <a:latin typeface="Arial Narrow"/>
              </a:rPr>
              <a:t>Panel B. Employed population, by gender</a:t>
            </a:r>
          </a:p>
        </c:rich>
      </c:tx>
      <c:layout>
        <c:manualLayout>
          <c:xMode val="edge"/>
          <c:yMode val="edge"/>
          <c:x val="0.14978078924853042"/>
          <c:y val="0"/>
        </c:manualLayout>
      </c:layout>
      <c:overlay val="0"/>
    </c:title>
    <c:autoTitleDeleted val="0"/>
    <c:plotArea>
      <c:layout>
        <c:manualLayout>
          <c:layoutTarget val="inner"/>
          <c:xMode val="edge"/>
          <c:yMode val="edge"/>
          <c:x val="8.2281892355250394E-2"/>
          <c:y val="0.14144289636009583"/>
          <c:w val="0.87976680384087791"/>
          <c:h val="0.73169170365312397"/>
        </c:manualLayout>
      </c:layout>
      <c:lineChart>
        <c:grouping val="standard"/>
        <c:varyColors val="0"/>
        <c:ser>
          <c:idx val="0"/>
          <c:order val="0"/>
          <c:tx>
            <c:v>Men</c:v>
          </c:tx>
          <c:spPr>
            <a:ln w="19050" cap="rnd" cmpd="sng" algn="ctr">
              <a:solidFill>
                <a:srgbClr val="4F81BD"/>
              </a:solidFill>
              <a:prstDash val="solid"/>
              <a:round/>
            </a:ln>
            <a:effectLst/>
          </c:spPr>
          <c:marker>
            <c:symbol val="none"/>
          </c:marker>
          <c:cat>
            <c:numLit>
              <c:formatCode>General</c:formatCode>
              <c:ptCount val="4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numLit>
          </c:cat>
          <c:val>
            <c:numLit>
              <c:formatCode>General</c:formatCode>
              <c:ptCount val="46"/>
              <c:pt idx="0">
                <c:v>8.1096782684326172</c:v>
              </c:pt>
              <c:pt idx="1">
                <c:v>8.294163703918457</c:v>
              </c:pt>
              <c:pt idx="2">
                <c:v>8.4273061752319336</c:v>
              </c:pt>
              <c:pt idx="3">
                <c:v>8.0002365112304687</c:v>
              </c:pt>
              <c:pt idx="4">
                <c:v>8.0430011749267578</c:v>
              </c:pt>
              <c:pt idx="5">
                <c:v>8.3010759353637695</c:v>
              </c:pt>
              <c:pt idx="6">
                <c:v>8.4633493423461914</c:v>
              </c:pt>
              <c:pt idx="7">
                <c:v>8.802952766418457</c:v>
              </c:pt>
              <c:pt idx="8">
                <c:v>9.1341123580932617</c:v>
              </c:pt>
              <c:pt idx="9">
                <c:v>9.8742942810058594</c:v>
              </c:pt>
              <c:pt idx="10">
                <c:v>10.368460655212402</c:v>
              </c:pt>
              <c:pt idx="11">
                <c:v>11.053012847900391</c:v>
              </c:pt>
              <c:pt idx="12">
                <c:v>11.612312316894531</c:v>
              </c:pt>
              <c:pt idx="13">
                <c:v>11.964486122131348</c:v>
              </c:pt>
              <c:pt idx="14">
                <c:v>12.13878059387207</c:v>
              </c:pt>
              <c:pt idx="15">
                <c:v>12.708534240722656</c:v>
              </c:pt>
              <c:pt idx="16">
                <c:v>13.428083419799805</c:v>
              </c:pt>
              <c:pt idx="17">
                <c:v>14.20790958404541</c:v>
              </c:pt>
              <c:pt idx="18">
                <c:v>14.966082572937012</c:v>
              </c:pt>
              <c:pt idx="19">
                <c:v>15.721261978149414</c:v>
              </c:pt>
              <c:pt idx="20">
                <c:v>16.633480072021484</c:v>
              </c:pt>
              <c:pt idx="21">
                <c:v>17.450935363769531</c:v>
              </c:pt>
              <c:pt idx="22">
                <c:v>18.240421295166016</c:v>
              </c:pt>
              <c:pt idx="23">
                <c:v>19.169868469238281</c:v>
              </c:pt>
              <c:pt idx="24">
                <c:v>20.192600250244141</c:v>
              </c:pt>
              <c:pt idx="25">
                <c:v>21.189048767089844</c:v>
              </c:pt>
              <c:pt idx="26">
                <c:v>21.979949951171875</c:v>
              </c:pt>
              <c:pt idx="27">
                <c:v>22.993827819824219</c:v>
              </c:pt>
              <c:pt idx="28">
                <c:v>24.103544235229492</c:v>
              </c:pt>
              <c:pt idx="29">
                <c:v>25.195240020751953</c:v>
              </c:pt>
              <c:pt idx="30">
                <c:v>26.315761566162109</c:v>
              </c:pt>
              <c:pt idx="31">
                <c:v>27.231407165527344</c:v>
              </c:pt>
              <c:pt idx="32">
                <c:v>27.944446563720703</c:v>
              </c:pt>
              <c:pt idx="33">
                <c:v>28.718238830566406</c:v>
              </c:pt>
              <c:pt idx="34">
                <c:v>29.45033073425293</c:v>
              </c:pt>
              <c:pt idx="35">
                <c:v>30.879222869873047</c:v>
              </c:pt>
              <c:pt idx="36">
                <c:v>31.746335983276367</c:v>
              </c:pt>
              <c:pt idx="37">
                <c:v>32.847011566162109</c:v>
              </c:pt>
              <c:pt idx="38">
                <c:v>33.984012603759766</c:v>
              </c:pt>
              <c:pt idx="39">
                <c:v>34.686382293701172</c:v>
              </c:pt>
              <c:pt idx="40">
                <c:v>34.711948394775391</c:v>
              </c:pt>
              <c:pt idx="41">
                <c:v>33.953292846679687</c:v>
              </c:pt>
              <c:pt idx="42">
                <c:v>33.867019653320313</c:v>
              </c:pt>
              <c:pt idx="43">
                <c:v>33.952625274658203</c:v>
              </c:pt>
              <c:pt idx="44">
                <c:v>34.211086273193359</c:v>
              </c:pt>
            </c:numLit>
          </c:val>
          <c:smooth val="0"/>
        </c:ser>
        <c:ser>
          <c:idx val="1"/>
          <c:order val="1"/>
          <c:tx>
            <c:v>Women</c:v>
          </c:tx>
          <c:spPr>
            <a:ln w="19050" cap="rnd" cmpd="sng" algn="ctr">
              <a:solidFill>
                <a:srgbClr val="4F81BD"/>
              </a:solidFill>
              <a:prstDash val="dash"/>
              <a:round/>
            </a:ln>
            <a:effectLst/>
          </c:spPr>
          <c:marker>
            <c:symbol val="none"/>
          </c:marker>
          <c:cat>
            <c:numLit>
              <c:formatCode>General</c:formatCode>
              <c:ptCount val="4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numLit>
          </c:cat>
          <c:val>
            <c:numLit>
              <c:formatCode>General</c:formatCode>
              <c:ptCount val="46"/>
              <c:pt idx="0">
                <c:v>11.474784851074219</c:v>
              </c:pt>
              <c:pt idx="1">
                <c:v>11.25295352935791</c:v>
              </c:pt>
              <c:pt idx="2">
                <c:v>10.619178771972656</c:v>
              </c:pt>
              <c:pt idx="3">
                <c:v>10.663257598876953</c:v>
              </c:pt>
              <c:pt idx="4">
                <c:v>10.431125640869141</c:v>
              </c:pt>
              <c:pt idx="5">
                <c:v>10.304519653320312</c:v>
              </c:pt>
              <c:pt idx="6">
                <c:v>10.035978317260742</c:v>
              </c:pt>
              <c:pt idx="7">
                <c:v>10.031856536865234</c:v>
              </c:pt>
              <c:pt idx="8">
                <c:v>10.116108894348145</c:v>
              </c:pt>
              <c:pt idx="9">
                <c:v>10.56013298034668</c:v>
              </c:pt>
              <c:pt idx="10">
                <c:v>11.427663803100586</c:v>
              </c:pt>
              <c:pt idx="11">
                <c:v>12.008221626281738</c:v>
              </c:pt>
              <c:pt idx="12">
                <c:v>12.749057769775391</c:v>
              </c:pt>
              <c:pt idx="13">
                <c:v>13.127681732177734</c:v>
              </c:pt>
              <c:pt idx="14">
                <c:v>13.925329208374023</c:v>
              </c:pt>
              <c:pt idx="15">
                <c:v>14.54444408416748</c:v>
              </c:pt>
              <c:pt idx="16">
                <c:v>15.196159362792969</c:v>
              </c:pt>
              <c:pt idx="17">
                <c:v>15.826042175292969</c:v>
              </c:pt>
              <c:pt idx="18">
                <c:v>16.362834930419922</c:v>
              </c:pt>
              <c:pt idx="19">
                <c:v>17.075878143310547</c:v>
              </c:pt>
              <c:pt idx="20">
                <c:v>18.119579315185547</c:v>
              </c:pt>
              <c:pt idx="21">
                <c:v>19.009552001953125</c:v>
              </c:pt>
              <c:pt idx="22">
                <c:v>19.690517425537109</c:v>
              </c:pt>
              <c:pt idx="23">
                <c:v>20.175189971923828</c:v>
              </c:pt>
              <c:pt idx="24">
                <c:v>21.127874374389648</c:v>
              </c:pt>
              <c:pt idx="25">
                <c:v>22.237648010253906</c:v>
              </c:pt>
              <c:pt idx="26">
                <c:v>23.354583740234375</c:v>
              </c:pt>
              <c:pt idx="27">
                <c:v>24.581804275512695</c:v>
              </c:pt>
              <c:pt idx="28">
                <c:v>25.934719085693359</c:v>
              </c:pt>
              <c:pt idx="29">
                <c:v>27.299404144287109</c:v>
              </c:pt>
              <c:pt idx="30">
                <c:v>28.401899337768555</c:v>
              </c:pt>
              <c:pt idx="31">
                <c:v>29.210168838500977</c:v>
              </c:pt>
              <c:pt idx="32">
                <c:v>30.330211639404297</c:v>
              </c:pt>
              <c:pt idx="33">
                <c:v>31.356433868408203</c:v>
              </c:pt>
              <c:pt idx="34">
                <c:v>32.495208740234375</c:v>
              </c:pt>
              <c:pt idx="35">
                <c:v>33.250423431396484</c:v>
              </c:pt>
              <c:pt idx="36">
                <c:v>33.892265319824219</c:v>
              </c:pt>
              <c:pt idx="37">
                <c:v>34.314369201660156</c:v>
              </c:pt>
              <c:pt idx="38">
                <c:v>34.896888732910156</c:v>
              </c:pt>
              <c:pt idx="39">
                <c:v>34.951114654541016</c:v>
              </c:pt>
              <c:pt idx="40">
                <c:v>34.869247436523437</c:v>
              </c:pt>
              <c:pt idx="41">
                <c:v>34.869609832763672</c:v>
              </c:pt>
              <c:pt idx="42">
                <c:v>36.014141082763672</c:v>
              </c:pt>
              <c:pt idx="43">
                <c:v>37.931312561035156</c:v>
              </c:pt>
              <c:pt idx="44">
                <c:v>38.979442596435547</c:v>
              </c:pt>
            </c:numLit>
          </c:val>
          <c:smooth val="0"/>
        </c:ser>
        <c:dLbls>
          <c:showLegendKey val="0"/>
          <c:showVal val="0"/>
          <c:showCatName val="0"/>
          <c:showSerName val="0"/>
          <c:showPercent val="0"/>
          <c:showBubbleSize val="0"/>
        </c:dLbls>
        <c:marker val="1"/>
        <c:smooth val="0"/>
        <c:axId val="145995264"/>
        <c:axId val="145997184"/>
      </c:lineChart>
      <c:catAx>
        <c:axId val="145995264"/>
        <c:scaling>
          <c:orientation val="minMax"/>
        </c:scaling>
        <c:delete val="0"/>
        <c:axPos val="b"/>
        <c:majorGridlines>
          <c:spPr>
            <a:ln w="9525" cmpd="sng">
              <a:solidFill>
                <a:srgbClr val="FFFFFF"/>
              </a:solidFill>
              <a:prstDash val="solid"/>
            </a:ln>
          </c:spPr>
        </c:majorGridlines>
        <c:title>
          <c:tx>
            <c:rich>
              <a:bodyPr/>
              <a:lstStyle/>
              <a:p>
                <a:pPr>
                  <a:defRPr/>
                </a:pPr>
                <a:r>
                  <a:rPr lang="en-GB" sz="750" b="0">
                    <a:latin typeface="Arial Narrow" panose="020B0606020202030204" pitchFamily="34" charset="0"/>
                  </a:rPr>
                  <a:t>Age</a:t>
                </a:r>
              </a:p>
            </c:rich>
          </c:tx>
          <c:layout>
            <c:manualLayout>
              <c:xMode val="edge"/>
              <c:yMode val="edge"/>
              <c:x val="0.90019578843580539"/>
              <c:y val="0.93603277569136223"/>
            </c:manualLayout>
          </c:layout>
          <c:overlay val="0"/>
        </c:title>
        <c:numFmt formatCode="General" sourceLinked="1"/>
        <c:majorTickMark val="in"/>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sz="750" b="0" i="0">
                <a:solidFill>
                  <a:srgbClr val="000000"/>
                </a:solidFill>
                <a:latin typeface="Arial Narrow"/>
                <a:ea typeface="Arial Narrow"/>
                <a:cs typeface="Arial Narrow"/>
              </a:defRPr>
            </a:pPr>
            <a:endParaRPr lang="en-US"/>
          </a:p>
        </c:txPr>
        <c:crossAx val="145997184"/>
        <c:crosses val="autoZero"/>
        <c:auto val="1"/>
        <c:lblAlgn val="ctr"/>
        <c:lblOffset val="0"/>
        <c:tickLblSkip val="5"/>
        <c:tickMarkSkip val="5"/>
        <c:noMultiLvlLbl val="0"/>
      </c:catAx>
      <c:valAx>
        <c:axId val="145997184"/>
        <c:scaling>
          <c:orientation val="minMax"/>
          <c:max val="60"/>
        </c:scaling>
        <c:delete val="0"/>
        <c:axPos val="l"/>
        <c:majorGridlines>
          <c:spPr>
            <a:ln w="9525" cmpd="sng">
              <a:solidFill>
                <a:srgbClr val="FFFFFF"/>
              </a:solidFill>
              <a:prstDash val="solid"/>
            </a:ln>
          </c:spPr>
        </c:majorGridlines>
        <c:title>
          <c:tx>
            <c:rich>
              <a:bodyPr rot="0" vert="horz"/>
              <a:lstStyle/>
              <a:p>
                <a:pPr>
                  <a:defRPr sz="750" b="0">
                    <a:latin typeface="Arial Narrow" panose="020B0606020202030204" pitchFamily="34" charset="0"/>
                  </a:defRPr>
                </a:pPr>
                <a:r>
                  <a:rPr lang="en-GB" sz="750" b="0">
                    <a:latin typeface="Arial Narrow" panose="020B0606020202030204" pitchFamily="34" charset="0"/>
                  </a:rPr>
                  <a:t>%</a:t>
                </a:r>
              </a:p>
            </c:rich>
          </c:tx>
          <c:layout>
            <c:manualLayout>
              <c:xMode val="edge"/>
              <c:yMode val="edge"/>
              <c:x val="2.2360729628847102E-2"/>
              <c:y val="4.8748292932741549E-2"/>
            </c:manualLayout>
          </c:layout>
          <c:overlay val="0"/>
        </c:title>
        <c:numFmt formatCode="General" sourceLinked="1"/>
        <c:majorTickMark val="in"/>
        <c:minorTickMark val="none"/>
        <c:tickLblPos val="nextTo"/>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sz="750" b="0" i="0">
                <a:solidFill>
                  <a:srgbClr val="000000"/>
                </a:solidFill>
                <a:latin typeface="Arial Narrow"/>
                <a:ea typeface="Arial Narrow"/>
                <a:cs typeface="Arial Narrow"/>
              </a:defRPr>
            </a:pPr>
            <a:endParaRPr lang="en-US"/>
          </a:p>
        </c:txPr>
        <c:crossAx val="145995264"/>
        <c:crosses val="autoZero"/>
        <c:crossBetween val="between"/>
        <c:majorUnit val="10"/>
      </c:valAx>
      <c:spPr>
        <a:solidFill>
          <a:srgbClr val="F4FFFF"/>
        </a:solidFill>
        <a:ln w="9525">
          <a:solidFill>
            <a:srgbClr val="000000"/>
          </a:solidFill>
        </a:ln>
      </c:spPr>
    </c:plotArea>
    <c:plotVisOnly val="1"/>
    <c:dispBlanksAs val="gap"/>
    <c:showDLblsOverMax val="1"/>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a:solidFill>
                  <a:srgbClr val="000000"/>
                </a:solidFill>
                <a:latin typeface="Arial Narrow"/>
              </a:defRPr>
            </a:pPr>
            <a:r>
              <a:rPr lang="en-GB" sz="1100" b="1" i="0">
                <a:solidFill>
                  <a:srgbClr val="000000"/>
                </a:solidFill>
                <a:latin typeface="Arial Narrow"/>
              </a:rPr>
              <a:t>Panel C. Entire population, by education level</a:t>
            </a:r>
            <a:r>
              <a:rPr lang="en-GB" sz="1100" b="1" i="0" baseline="0">
                <a:solidFill>
                  <a:srgbClr val="000000"/>
                </a:solidFill>
                <a:latin typeface="Arial Narrow"/>
              </a:rPr>
              <a:t> </a:t>
            </a:r>
            <a:endParaRPr lang="en-GB" sz="1100" b="1" i="0">
              <a:solidFill>
                <a:srgbClr val="000000"/>
              </a:solidFill>
              <a:latin typeface="Arial Narrow"/>
            </a:endParaRPr>
          </a:p>
        </c:rich>
      </c:tx>
      <c:layout>
        <c:manualLayout>
          <c:xMode val="edge"/>
          <c:yMode val="edge"/>
          <c:x val="2.9775234794909258E-2"/>
          <c:y val="0.17808856310937538"/>
        </c:manualLayout>
      </c:layout>
      <c:overlay val="0"/>
    </c:title>
    <c:autoTitleDeleted val="0"/>
    <c:plotArea>
      <c:layout>
        <c:manualLayout>
          <c:layoutTarget val="inner"/>
          <c:xMode val="edge"/>
          <c:yMode val="edge"/>
          <c:x val="3.7801484377736241E-2"/>
          <c:y val="0.31983334515365974"/>
          <c:w val="0.4007187884151206"/>
          <c:h val="0.57404859760644267"/>
        </c:manualLayout>
      </c:layout>
      <c:lineChart>
        <c:grouping val="standard"/>
        <c:varyColors val="0"/>
        <c:ser>
          <c:idx val="0"/>
          <c:order val="0"/>
          <c:tx>
            <c:v>Lower educated</c:v>
          </c:tx>
          <c:spPr>
            <a:ln w="19050" cap="rnd" cmpd="sng" algn="ctr">
              <a:solidFill>
                <a:srgbClr val="4F81BD"/>
              </a:solidFill>
              <a:prstDash val="solid"/>
              <a:round/>
            </a:ln>
            <a:effectLst/>
          </c:spPr>
          <c:marker>
            <c:symbol val="none"/>
          </c:marker>
          <c:cat>
            <c:numLit>
              <c:formatCode>General</c:formatCode>
              <c:ptCount val="4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numLit>
          </c:cat>
          <c:val>
            <c:numLit>
              <c:formatCode>General</c:formatCode>
              <c:ptCount val="46"/>
              <c:pt idx="0">
                <c:v>18.720241546630859</c:v>
              </c:pt>
              <c:pt idx="1">
                <c:v>19.898015975952148</c:v>
              </c:pt>
              <c:pt idx="2">
                <c:v>21.062309265136719</c:v>
              </c:pt>
              <c:pt idx="3">
                <c:v>21.347969055175781</c:v>
              </c:pt>
              <c:pt idx="4">
                <c:v>20.751575469970703</c:v>
              </c:pt>
              <c:pt idx="5">
                <c:v>22.218597412109375</c:v>
              </c:pt>
              <c:pt idx="6">
                <c:v>22.298618316650391</c:v>
              </c:pt>
              <c:pt idx="7">
                <c:v>23.040346145629883</c:v>
              </c:pt>
              <c:pt idx="8">
                <c:v>22.778146743774414</c:v>
              </c:pt>
              <c:pt idx="9">
                <c:v>24.350353240966797</c:v>
              </c:pt>
              <c:pt idx="10">
                <c:v>26.07623291015625</c:v>
              </c:pt>
              <c:pt idx="11">
                <c:v>26.719020843505859</c:v>
              </c:pt>
              <c:pt idx="12">
                <c:v>27.160919189453125</c:v>
              </c:pt>
              <c:pt idx="13">
                <c:v>27.031702041625977</c:v>
              </c:pt>
              <c:pt idx="14">
                <c:v>27.917346954345703</c:v>
              </c:pt>
              <c:pt idx="15">
                <c:v>28.325864791870117</c:v>
              </c:pt>
              <c:pt idx="16">
                <c:v>29.524179458618164</c:v>
              </c:pt>
              <c:pt idx="17">
                <c:v>30.335178375244141</c:v>
              </c:pt>
              <c:pt idx="18">
                <c:v>32.057964324951172</c:v>
              </c:pt>
              <c:pt idx="19">
                <c:v>33.792240142822266</c:v>
              </c:pt>
              <c:pt idx="20">
                <c:v>35.665439605712891</c:v>
              </c:pt>
              <c:pt idx="21">
                <c:v>37.051467895507813</c:v>
              </c:pt>
              <c:pt idx="22">
                <c:v>38.119815826416016</c:v>
              </c:pt>
              <c:pt idx="23">
                <c:v>39.424915313720703</c:v>
              </c:pt>
              <c:pt idx="24">
                <c:v>40.876888275146484</c:v>
              </c:pt>
              <c:pt idx="25">
                <c:v>42.409645080566406</c:v>
              </c:pt>
              <c:pt idx="26">
                <c:v>43.290596008300781</c:v>
              </c:pt>
              <c:pt idx="27">
                <c:v>44.354934692382813</c:v>
              </c:pt>
              <c:pt idx="28">
                <c:v>44.865196228027344</c:v>
              </c:pt>
              <c:pt idx="29">
                <c:v>46.390113830566406</c:v>
              </c:pt>
              <c:pt idx="30">
                <c:v>47.590213775634766</c:v>
              </c:pt>
              <c:pt idx="31">
                <c:v>49.557010650634766</c:v>
              </c:pt>
              <c:pt idx="32">
                <c:v>50.516666412353516</c:v>
              </c:pt>
              <c:pt idx="33">
                <c:v>51.811397552490234</c:v>
              </c:pt>
              <c:pt idx="34">
                <c:v>52.636325836181641</c:v>
              </c:pt>
              <c:pt idx="35">
                <c:v>53.730361938476563</c:v>
              </c:pt>
              <c:pt idx="36">
                <c:v>54.882709503173828</c:v>
              </c:pt>
              <c:pt idx="37">
                <c:v>55.698448181152344</c:v>
              </c:pt>
              <c:pt idx="38">
                <c:v>56.904869079589844</c:v>
              </c:pt>
              <c:pt idx="39">
                <c:v>57.521797180175781</c:v>
              </c:pt>
              <c:pt idx="40">
                <c:v>58.339126586914062</c:v>
              </c:pt>
              <c:pt idx="41">
                <c:v>58.169101715087891</c:v>
              </c:pt>
              <c:pt idx="42">
                <c:v>58.505661010742187</c:v>
              </c:pt>
              <c:pt idx="43">
                <c:v>58.772979736328125</c:v>
              </c:pt>
              <c:pt idx="44">
                <c:v>59.369216918945313</c:v>
              </c:pt>
            </c:numLit>
          </c:val>
          <c:smooth val="0"/>
        </c:ser>
        <c:ser>
          <c:idx val="1"/>
          <c:order val="1"/>
          <c:tx>
            <c:v>Medium educated</c:v>
          </c:tx>
          <c:spPr>
            <a:ln w="19050" cap="rnd" cmpd="sng" algn="ctr">
              <a:solidFill>
                <a:srgbClr val="4F81BD"/>
              </a:solidFill>
              <a:prstDash val="dash"/>
              <a:round/>
            </a:ln>
            <a:effectLst/>
          </c:spPr>
          <c:marker>
            <c:symbol val="none"/>
          </c:marker>
          <c:cat>
            <c:numLit>
              <c:formatCode>General</c:formatCode>
              <c:ptCount val="4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numLit>
          </c:cat>
          <c:val>
            <c:numLit>
              <c:formatCode>General</c:formatCode>
              <c:ptCount val="46"/>
              <c:pt idx="0">
                <c:v>9.6169872283935547</c:v>
              </c:pt>
              <c:pt idx="1">
                <c:v>9.6617221832275391</c:v>
              </c:pt>
              <c:pt idx="2">
                <c:v>9.8442745208740234</c:v>
              </c:pt>
              <c:pt idx="3">
                <c:v>10.10118293762207</c:v>
              </c:pt>
              <c:pt idx="4">
                <c:v>10.73408031463623</c:v>
              </c:pt>
              <c:pt idx="5">
                <c:v>11.348689079284668</c:v>
              </c:pt>
              <c:pt idx="6">
                <c:v>11.975820541381836</c:v>
              </c:pt>
              <c:pt idx="7">
                <c:v>12.605447769165039</c:v>
              </c:pt>
              <c:pt idx="8">
                <c:v>13.256891250610352</c:v>
              </c:pt>
              <c:pt idx="9">
                <c:v>13.820407867431641</c:v>
              </c:pt>
              <c:pt idx="10">
                <c:v>14.304351806640625</c:v>
              </c:pt>
              <c:pt idx="11">
                <c:v>14.748263359069824</c:v>
              </c:pt>
              <c:pt idx="12">
                <c:v>15.554298400878906</c:v>
              </c:pt>
              <c:pt idx="13">
                <c:v>16.131044387817383</c:v>
              </c:pt>
              <c:pt idx="14">
                <c:v>16.966995239257813</c:v>
              </c:pt>
              <c:pt idx="15">
                <c:v>17.558374404907227</c:v>
              </c:pt>
              <c:pt idx="16">
                <c:v>18.535747528076172</c:v>
              </c:pt>
              <c:pt idx="17">
                <c:v>19.359540939331055</c:v>
              </c:pt>
              <c:pt idx="18">
                <c:v>20.154973983764648</c:v>
              </c:pt>
              <c:pt idx="19">
                <c:v>21.091873168945313</c:v>
              </c:pt>
              <c:pt idx="20">
                <c:v>22.041328430175781</c:v>
              </c:pt>
              <c:pt idx="21">
                <c:v>23.071529388427734</c:v>
              </c:pt>
              <c:pt idx="22">
                <c:v>23.603979110717773</c:v>
              </c:pt>
              <c:pt idx="23">
                <c:v>24.643745422363281</c:v>
              </c:pt>
              <c:pt idx="24">
                <c:v>25.806632995605469</c:v>
              </c:pt>
              <c:pt idx="25">
                <c:v>27.39039421081543</c:v>
              </c:pt>
              <c:pt idx="26">
                <c:v>28.641796112060547</c:v>
              </c:pt>
              <c:pt idx="27">
                <c:v>29.835197448730469</c:v>
              </c:pt>
              <c:pt idx="28">
                <c:v>31.309530258178711</c:v>
              </c:pt>
              <c:pt idx="29">
                <c:v>32.711513519287109</c:v>
              </c:pt>
              <c:pt idx="30">
                <c:v>34.379913330078125</c:v>
              </c:pt>
              <c:pt idx="31">
                <c:v>35.475994110107422</c:v>
              </c:pt>
              <c:pt idx="32">
                <c:v>36.740486145019531</c:v>
              </c:pt>
              <c:pt idx="33">
                <c:v>37.968711853027344</c:v>
              </c:pt>
              <c:pt idx="34">
                <c:v>39.274307250976563</c:v>
              </c:pt>
              <c:pt idx="35">
                <c:v>40.774570465087891</c:v>
              </c:pt>
              <c:pt idx="36">
                <c:v>41.967441558837891</c:v>
              </c:pt>
              <c:pt idx="37">
                <c:v>43.118633270263672</c:v>
              </c:pt>
              <c:pt idx="38">
                <c:v>44.154327392578125</c:v>
              </c:pt>
              <c:pt idx="39">
                <c:v>45.027565002441406</c:v>
              </c:pt>
              <c:pt idx="40">
                <c:v>45.852184295654297</c:v>
              </c:pt>
              <c:pt idx="41">
                <c:v>46.065067291259766</c:v>
              </c:pt>
              <c:pt idx="42">
                <c:v>46.289272308349609</c:v>
              </c:pt>
              <c:pt idx="43">
                <c:v>46.422275543212891</c:v>
              </c:pt>
              <c:pt idx="44">
                <c:v>46.599208831787109</c:v>
              </c:pt>
            </c:numLit>
          </c:val>
          <c:smooth val="0"/>
        </c:ser>
        <c:ser>
          <c:idx val="2"/>
          <c:order val="2"/>
          <c:tx>
            <c:v>Higher educated</c:v>
          </c:tx>
          <c:spPr>
            <a:ln w="19050" cap="rnd" cmpd="sng" algn="ctr">
              <a:solidFill>
                <a:srgbClr val="4F81BD"/>
              </a:solidFill>
              <a:prstDash val="lgDashDot"/>
              <a:round/>
            </a:ln>
            <a:effectLst/>
          </c:spPr>
          <c:marker>
            <c:symbol val="none"/>
          </c:marker>
          <c:cat>
            <c:numLit>
              <c:formatCode>General</c:formatCode>
              <c:ptCount val="4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numLit>
          </c:cat>
          <c:val>
            <c:numLit>
              <c:formatCode>General</c:formatCode>
              <c:ptCount val="45"/>
              <c:pt idx="5">
                <c:v>6.7372784614562988</c:v>
              </c:pt>
              <c:pt idx="6">
                <c:v>6.7696318626403809</c:v>
              </c:pt>
              <c:pt idx="7">
                <c:v>7.0065937042236328</c:v>
              </c:pt>
              <c:pt idx="8">
                <c:v>7.5704703330993652</c:v>
              </c:pt>
              <c:pt idx="9">
                <c:v>8.1295404434204102</c:v>
              </c:pt>
              <c:pt idx="10">
                <c:v>8.5795755386352539</c:v>
              </c:pt>
              <c:pt idx="11">
                <c:v>9.0376462936401367</c:v>
              </c:pt>
              <c:pt idx="12">
                <c:v>9.6262235641479492</c:v>
              </c:pt>
              <c:pt idx="13">
                <c:v>10.154632568359375</c:v>
              </c:pt>
              <c:pt idx="14">
                <c:v>10.485244750976562</c:v>
              </c:pt>
              <c:pt idx="15">
                <c:v>10.734395980834961</c:v>
              </c:pt>
              <c:pt idx="16">
                <c:v>11.168095588684082</c:v>
              </c:pt>
              <c:pt idx="17">
                <c:v>11.810783386230469</c:v>
              </c:pt>
              <c:pt idx="18">
                <c:v>12.616291999816895</c:v>
              </c:pt>
              <c:pt idx="19">
                <c:v>13.048741340637207</c:v>
              </c:pt>
              <c:pt idx="20">
                <c:v>13.930336952209473</c:v>
              </c:pt>
              <c:pt idx="21">
                <c:v>14.311148643493652</c:v>
              </c:pt>
              <c:pt idx="22">
                <c:v>15.411369323730469</c:v>
              </c:pt>
              <c:pt idx="23">
                <c:v>16.031499862670898</c:v>
              </c:pt>
              <c:pt idx="24">
                <c:v>17.1552734375</c:v>
              </c:pt>
              <c:pt idx="25">
                <c:v>17.837978363037109</c:v>
              </c:pt>
              <c:pt idx="26">
                <c:v>18.391717910766602</c:v>
              </c:pt>
              <c:pt idx="27">
                <c:v>19.391862869262695</c:v>
              </c:pt>
              <c:pt idx="28">
                <c:v>20.568578720092773</c:v>
              </c:pt>
              <c:pt idx="29">
                <c:v>21.837863922119141</c:v>
              </c:pt>
              <c:pt idx="30">
                <c:v>22.684572219848633</c:v>
              </c:pt>
              <c:pt idx="31">
                <c:v>23.343839645385742</c:v>
              </c:pt>
              <c:pt idx="32">
                <c:v>24.657258987426758</c:v>
              </c:pt>
              <c:pt idx="33">
                <c:v>25.957988739013672</c:v>
              </c:pt>
              <c:pt idx="34">
                <c:v>27.347248077392578</c:v>
              </c:pt>
              <c:pt idx="35">
                <c:v>28.289995193481445</c:v>
              </c:pt>
              <c:pt idx="36">
                <c:v>29.69133186340332</c:v>
              </c:pt>
              <c:pt idx="37">
                <c:v>30.842130661010742</c:v>
              </c:pt>
              <c:pt idx="38">
                <c:v>32.321323394775391</c:v>
              </c:pt>
              <c:pt idx="39">
                <c:v>33.549434661865234</c:v>
              </c:pt>
              <c:pt idx="40">
                <c:v>34.313373565673828</c:v>
              </c:pt>
              <c:pt idx="41">
                <c:v>34.858772277832031</c:v>
              </c:pt>
              <c:pt idx="42">
                <c:v>34.572196960449219</c:v>
              </c:pt>
              <c:pt idx="43">
                <c:v>35.630729675292969</c:v>
              </c:pt>
              <c:pt idx="44">
                <c:v>35.838100433349609</c:v>
              </c:pt>
            </c:numLit>
          </c:val>
          <c:smooth val="0"/>
        </c:ser>
        <c:dLbls>
          <c:showLegendKey val="0"/>
          <c:showVal val="0"/>
          <c:showCatName val="0"/>
          <c:showSerName val="0"/>
          <c:showPercent val="0"/>
          <c:showBubbleSize val="0"/>
        </c:dLbls>
        <c:marker val="1"/>
        <c:smooth val="0"/>
        <c:axId val="146042240"/>
        <c:axId val="146048512"/>
      </c:lineChart>
      <c:catAx>
        <c:axId val="146042240"/>
        <c:scaling>
          <c:orientation val="minMax"/>
        </c:scaling>
        <c:delete val="0"/>
        <c:axPos val="b"/>
        <c:majorGridlines>
          <c:spPr>
            <a:ln w="9525" cmpd="sng">
              <a:solidFill>
                <a:srgbClr val="FFFFFF"/>
              </a:solidFill>
              <a:prstDash val="solid"/>
            </a:ln>
          </c:spPr>
        </c:majorGridlines>
        <c:title>
          <c:tx>
            <c:rich>
              <a:bodyPr/>
              <a:lstStyle/>
              <a:p>
                <a:pPr>
                  <a:defRPr/>
                </a:pPr>
                <a:r>
                  <a:rPr lang="en-GB" sz="750" b="0">
                    <a:latin typeface="Arial Narrow" panose="020B0606020202030204" pitchFamily="34" charset="0"/>
                  </a:rPr>
                  <a:t>Age</a:t>
                </a:r>
              </a:p>
            </c:rich>
          </c:tx>
          <c:layout>
            <c:manualLayout>
              <c:xMode val="edge"/>
              <c:yMode val="edge"/>
              <c:x val="0.40799214190421901"/>
              <c:y val="0.94205214861559394"/>
            </c:manualLayout>
          </c:layout>
          <c:overlay val="0"/>
        </c:title>
        <c:numFmt formatCode="General" sourceLinked="1"/>
        <c:majorTickMark val="in"/>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sz="750" b="0" i="0">
                <a:solidFill>
                  <a:srgbClr val="000000"/>
                </a:solidFill>
                <a:latin typeface="Arial Narrow"/>
                <a:ea typeface="Arial Narrow"/>
                <a:cs typeface="Arial Narrow"/>
              </a:defRPr>
            </a:pPr>
            <a:endParaRPr lang="en-US"/>
          </a:p>
        </c:txPr>
        <c:crossAx val="146048512"/>
        <c:crosses val="autoZero"/>
        <c:auto val="1"/>
        <c:lblAlgn val="ctr"/>
        <c:lblOffset val="0"/>
        <c:tickLblSkip val="5"/>
        <c:tickMarkSkip val="5"/>
        <c:noMultiLvlLbl val="0"/>
      </c:catAx>
      <c:valAx>
        <c:axId val="146048512"/>
        <c:scaling>
          <c:orientation val="minMax"/>
          <c:max val="60"/>
        </c:scaling>
        <c:delete val="0"/>
        <c:axPos val="l"/>
        <c:majorGridlines>
          <c:spPr>
            <a:ln w="9525" cmpd="sng">
              <a:solidFill>
                <a:srgbClr val="FFFFFF"/>
              </a:solidFill>
              <a:prstDash val="solid"/>
            </a:ln>
          </c:spPr>
        </c:majorGridlines>
        <c:title>
          <c:tx>
            <c:rich>
              <a:bodyPr rot="0" vert="horz"/>
              <a:lstStyle/>
              <a:p>
                <a:pPr>
                  <a:defRPr sz="750" b="0" i="0">
                    <a:latin typeface="Arial Narrow" panose="020B0606020202030204" pitchFamily="34" charset="0"/>
                  </a:defRPr>
                </a:pPr>
                <a:r>
                  <a:rPr lang="en-GB" sz="750" b="0" i="0">
                    <a:latin typeface="Arial Narrow" panose="020B0606020202030204" pitchFamily="34" charset="0"/>
                  </a:rPr>
                  <a:t>%</a:t>
                </a:r>
              </a:p>
            </c:rich>
          </c:tx>
          <c:layout>
            <c:manualLayout>
              <c:xMode val="edge"/>
              <c:yMode val="edge"/>
              <c:x val="8.087343307723413E-3"/>
              <c:y val="0.16275310821959449"/>
            </c:manualLayout>
          </c:layout>
          <c:overlay val="0"/>
        </c:title>
        <c:numFmt formatCode="General" sourceLinked="1"/>
        <c:majorTickMark val="in"/>
        <c:minorTickMark val="none"/>
        <c:tickLblPos val="nextTo"/>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sz="750" b="0" i="0">
                <a:solidFill>
                  <a:srgbClr val="000000"/>
                </a:solidFill>
                <a:latin typeface="Arial Narrow"/>
                <a:ea typeface="Arial Narrow"/>
                <a:cs typeface="Arial Narrow"/>
              </a:defRPr>
            </a:pPr>
            <a:endParaRPr lang="en-US"/>
          </a:p>
        </c:txPr>
        <c:crossAx val="146042240"/>
        <c:crosses val="autoZero"/>
        <c:crossBetween val="between"/>
        <c:majorUnit val="10"/>
      </c:valAx>
      <c:spPr>
        <a:solidFill>
          <a:srgbClr val="F4FFFF"/>
        </a:solidFill>
        <a:ln w="9525">
          <a:solidFill>
            <a:srgbClr val="000000"/>
          </a:solidFill>
        </a:ln>
      </c:spPr>
    </c:plotArea>
    <c:legend>
      <c:legendPos val="t"/>
      <c:legendEntry>
        <c:idx val="0"/>
        <c:txPr>
          <a:bodyPr/>
          <a:lstStyle/>
          <a:p>
            <a:pPr>
              <a:defRPr sz="1000">
                <a:latin typeface="Arial Narrow" panose="020B0606020202030204" pitchFamily="34" charset="0"/>
              </a:defRPr>
            </a:pPr>
            <a:endParaRPr lang="en-US"/>
          </a:p>
        </c:txPr>
      </c:legendEntry>
      <c:legendEntry>
        <c:idx val="1"/>
        <c:txPr>
          <a:bodyPr/>
          <a:lstStyle/>
          <a:p>
            <a:pPr>
              <a:defRPr sz="1000">
                <a:latin typeface="Arial Narrow" panose="020B0606020202030204" pitchFamily="34" charset="0"/>
              </a:defRPr>
            </a:pPr>
            <a:endParaRPr lang="en-US"/>
          </a:p>
        </c:txPr>
      </c:legendEntry>
      <c:legendEntry>
        <c:idx val="2"/>
        <c:txPr>
          <a:bodyPr/>
          <a:lstStyle/>
          <a:p>
            <a:pPr>
              <a:defRPr sz="1000">
                <a:latin typeface="Arial Narrow" panose="020B0606020202030204" pitchFamily="34" charset="0"/>
              </a:defRPr>
            </a:pPr>
            <a:endParaRPr lang="en-US"/>
          </a:p>
        </c:txPr>
      </c:legendEntry>
      <c:layout>
        <c:manualLayout>
          <c:xMode val="edge"/>
          <c:yMode val="edge"/>
          <c:x val="3.6727364194720301E-2"/>
          <c:y val="4.8438224939275673E-2"/>
          <c:w val="0.8598246893218412"/>
          <c:h val="6.5347902622745008E-2"/>
        </c:manualLayout>
      </c:layout>
      <c:overlay val="0"/>
      <c:spPr>
        <a:solidFill>
          <a:srgbClr val="EAEAEA"/>
        </a:solidFill>
      </c:spPr>
      <c:txPr>
        <a:bodyPr/>
        <a:lstStyle/>
        <a:p>
          <a:pPr>
            <a:defRPr sz="800">
              <a:latin typeface="Arial Narrow" panose="020B0606020202030204" pitchFamily="34" charset="0"/>
            </a:defRPr>
          </a:pPr>
          <a:endParaRPr lang="en-US"/>
        </a:p>
      </c:txPr>
    </c:legend>
    <c:plotVisOnly val="1"/>
    <c:dispBlanksAs val="gap"/>
    <c:showDLblsOverMax val="1"/>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a:solidFill>
                  <a:srgbClr val="000000"/>
                </a:solidFill>
                <a:latin typeface="Arial Narrow"/>
              </a:defRPr>
            </a:pPr>
            <a:r>
              <a:rPr lang="en-GB" sz="1200" b="1" i="0">
                <a:solidFill>
                  <a:srgbClr val="000000"/>
                </a:solidFill>
                <a:latin typeface="Arial Narrow"/>
              </a:rPr>
              <a:t>Panel D. Employed population, by education level</a:t>
            </a:r>
          </a:p>
        </c:rich>
      </c:tx>
      <c:layout>
        <c:manualLayout>
          <c:xMode val="edge"/>
          <c:yMode val="edge"/>
          <c:x val="0.16285459533607682"/>
          <c:y val="2.1679754182314784E-2"/>
        </c:manualLayout>
      </c:layout>
      <c:overlay val="0"/>
    </c:title>
    <c:autoTitleDeleted val="0"/>
    <c:plotArea>
      <c:layout>
        <c:manualLayout>
          <c:layoutTarget val="inner"/>
          <c:xMode val="edge"/>
          <c:yMode val="edge"/>
          <c:x val="7.7528820768169568E-2"/>
          <c:y val="0.21001839476019316"/>
          <c:w val="0.88452006057208132"/>
          <c:h val="0.66311625596434798"/>
        </c:manualLayout>
      </c:layout>
      <c:lineChart>
        <c:grouping val="standard"/>
        <c:varyColors val="0"/>
        <c:ser>
          <c:idx val="0"/>
          <c:order val="0"/>
          <c:tx>
            <c:v>Low educated</c:v>
          </c:tx>
          <c:spPr>
            <a:ln w="19050" cap="rnd" cmpd="sng" algn="ctr">
              <a:solidFill>
                <a:srgbClr val="4F81BD"/>
              </a:solidFill>
              <a:prstDash val="solid"/>
              <a:round/>
            </a:ln>
            <a:effectLst/>
          </c:spPr>
          <c:marker>
            <c:symbol val="none"/>
          </c:marker>
          <c:dLbls>
            <c:dLbl>
              <c:idx val="45"/>
              <c:layout/>
              <c:dLblPos val="r"/>
              <c:showLegendKey val="0"/>
              <c:showVal val="1"/>
              <c:showCatName val="0"/>
              <c:showSerName val="1"/>
              <c:showPercent val="0"/>
              <c:showBubbleSize val="0"/>
            </c:dLbl>
            <c:showLegendKey val="0"/>
            <c:showVal val="0"/>
            <c:showCatName val="0"/>
            <c:showSerName val="0"/>
            <c:showPercent val="0"/>
            <c:showBubbleSize val="0"/>
          </c:dLbls>
          <c:cat>
            <c:numLit>
              <c:formatCode>General</c:formatCode>
              <c:ptCount val="4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numLit>
          </c:cat>
          <c:val>
            <c:numLit>
              <c:formatCode>General</c:formatCode>
              <c:ptCount val="46"/>
              <c:pt idx="0">
                <c:v>14.298227310180664</c:v>
              </c:pt>
              <c:pt idx="1">
                <c:v>14.557435989379883</c:v>
              </c:pt>
              <c:pt idx="2">
                <c:v>14.373220443725586</c:v>
              </c:pt>
              <c:pt idx="3">
                <c:v>14.18806266784668</c:v>
              </c:pt>
              <c:pt idx="4">
                <c:v>13.271061897277832</c:v>
              </c:pt>
              <c:pt idx="5">
                <c:v>15.142109870910645</c:v>
              </c:pt>
              <c:pt idx="6">
                <c:v>14.786708831787109</c:v>
              </c:pt>
              <c:pt idx="7">
                <c:v>15.40091609954834</c:v>
              </c:pt>
              <c:pt idx="8">
                <c:v>14.794980049133301</c:v>
              </c:pt>
              <c:pt idx="9">
                <c:v>16.696939468383789</c:v>
              </c:pt>
              <c:pt idx="10">
                <c:v>19.292339324951172</c:v>
              </c:pt>
              <c:pt idx="11">
                <c:v>19.403434753417969</c:v>
              </c:pt>
              <c:pt idx="12">
                <c:v>19.401439666748047</c:v>
              </c:pt>
              <c:pt idx="13">
                <c:v>18.528989791870117</c:v>
              </c:pt>
              <c:pt idx="14">
                <c:v>19.753438949584961</c:v>
              </c:pt>
              <c:pt idx="15">
                <c:v>20.378580093383789</c:v>
              </c:pt>
              <c:pt idx="16">
                <c:v>21.116321563720703</c:v>
              </c:pt>
              <c:pt idx="17">
                <c:v>21.553192138671875</c:v>
              </c:pt>
              <c:pt idx="18">
                <c:v>23.535728454589844</c:v>
              </c:pt>
              <c:pt idx="19">
                <c:v>24.952926635742188</c:v>
              </c:pt>
              <c:pt idx="20">
                <c:v>26.843162536621094</c:v>
              </c:pt>
              <c:pt idx="21">
                <c:v>27.654489517211914</c:v>
              </c:pt>
              <c:pt idx="22">
                <c:v>29.011493682861328</c:v>
              </c:pt>
              <c:pt idx="23">
                <c:v>29.774930953979492</c:v>
              </c:pt>
              <c:pt idx="24">
                <c:v>30.982524871826172</c:v>
              </c:pt>
              <c:pt idx="25">
                <c:v>31.535648345947266</c:v>
              </c:pt>
              <c:pt idx="26">
                <c:v>32.12994384765625</c:v>
              </c:pt>
              <c:pt idx="27">
                <c:v>32.911823272705078</c:v>
              </c:pt>
              <c:pt idx="28">
                <c:v>33.873542785644531</c:v>
              </c:pt>
              <c:pt idx="29">
                <c:v>35.1885986328125</c:v>
              </c:pt>
              <c:pt idx="30">
                <c:v>35.871463775634766</c:v>
              </c:pt>
              <c:pt idx="31">
                <c:v>37.248550415039063</c:v>
              </c:pt>
              <c:pt idx="32">
                <c:v>37.896877288818359</c:v>
              </c:pt>
              <c:pt idx="33">
                <c:v>39.171501159667969</c:v>
              </c:pt>
              <c:pt idx="34">
                <c:v>39.874313354492188</c:v>
              </c:pt>
              <c:pt idx="35">
                <c:v>40.655807495117187</c:v>
              </c:pt>
              <c:pt idx="36">
                <c:v>41.187423706054688</c:v>
              </c:pt>
              <c:pt idx="37">
                <c:v>41.995147705078125</c:v>
              </c:pt>
              <c:pt idx="38">
                <c:v>42.877777099609375</c:v>
              </c:pt>
              <c:pt idx="39">
                <c:v>42.762668609619141</c:v>
              </c:pt>
              <c:pt idx="40">
                <c:v>43.188304901123047</c:v>
              </c:pt>
              <c:pt idx="41">
                <c:v>44.699119567871094</c:v>
              </c:pt>
              <c:pt idx="42">
                <c:v>46.199310302734375</c:v>
              </c:pt>
              <c:pt idx="43">
                <c:v>45.979438781738281</c:v>
              </c:pt>
              <c:pt idx="44">
                <c:v>45.000030517578125</c:v>
              </c:pt>
            </c:numLit>
          </c:val>
          <c:smooth val="0"/>
        </c:ser>
        <c:ser>
          <c:idx val="1"/>
          <c:order val="1"/>
          <c:tx>
            <c:v>Medium educated</c:v>
          </c:tx>
          <c:spPr>
            <a:ln w="19050" cap="rnd" cmpd="sng" algn="ctr">
              <a:solidFill>
                <a:srgbClr val="4F81BD"/>
              </a:solidFill>
              <a:prstDash val="dash"/>
              <a:round/>
            </a:ln>
            <a:effectLst/>
          </c:spPr>
          <c:marker>
            <c:symbol val="none"/>
          </c:marker>
          <c:cat>
            <c:numLit>
              <c:formatCode>General</c:formatCode>
              <c:ptCount val="4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numLit>
          </c:cat>
          <c:val>
            <c:numLit>
              <c:formatCode>General</c:formatCode>
              <c:ptCount val="45"/>
              <c:pt idx="0">
                <c:v>8.7005090713500977</c:v>
              </c:pt>
              <c:pt idx="1">
                <c:v>8.7606878280639648</c:v>
              </c:pt>
              <c:pt idx="2">
                <c:v>8.7749500274658203</c:v>
              </c:pt>
              <c:pt idx="3">
                <c:v>9.0444135665893555</c:v>
              </c:pt>
              <c:pt idx="4">
                <c:v>9.3793916702270508</c:v>
              </c:pt>
              <c:pt idx="5">
                <c:v>9.7426872253417969</c:v>
              </c:pt>
              <c:pt idx="6">
                <c:v>9.8585691452026367</c:v>
              </c:pt>
              <c:pt idx="7">
                <c:v>10.178906440734863</c:v>
              </c:pt>
              <c:pt idx="8">
                <c:v>10.574337959289551</c:v>
              </c:pt>
              <c:pt idx="9">
                <c:v>11.218327522277832</c:v>
              </c:pt>
              <c:pt idx="10">
                <c:v>11.875415802001953</c:v>
              </c:pt>
              <c:pt idx="11">
                <c:v>12.44121265411377</c:v>
              </c:pt>
              <c:pt idx="12">
                <c:v>13.143745422363281</c:v>
              </c:pt>
              <c:pt idx="13">
                <c:v>13.499969482421875</c:v>
              </c:pt>
              <c:pt idx="14">
                <c:v>14.061215400695801</c:v>
              </c:pt>
              <c:pt idx="15">
                <c:v>14.551939010620117</c:v>
              </c:pt>
              <c:pt idx="16">
                <c:v>15.425605773925781</c:v>
              </c:pt>
              <c:pt idx="17">
                <c:v>16.029403686523438</c:v>
              </c:pt>
              <c:pt idx="18">
                <c:v>16.614656448364258</c:v>
              </c:pt>
              <c:pt idx="19">
                <c:v>17.325538635253906</c:v>
              </c:pt>
              <c:pt idx="20">
                <c:v>18.338092803955078</c:v>
              </c:pt>
              <c:pt idx="21">
                <c:v>19.182086944580078</c:v>
              </c:pt>
              <c:pt idx="22">
                <c:v>19.653974533081055</c:v>
              </c:pt>
              <c:pt idx="23">
                <c:v>20.296001434326172</c:v>
              </c:pt>
              <c:pt idx="24">
                <c:v>21.272434234619141</c:v>
              </c:pt>
              <c:pt idx="25">
                <c:v>22.244195938110352</c:v>
              </c:pt>
              <c:pt idx="26">
                <c:v>23.169466018676758</c:v>
              </c:pt>
              <c:pt idx="27">
                <c:v>24.135595321655273</c:v>
              </c:pt>
              <c:pt idx="28">
                <c:v>25.557672500610352</c:v>
              </c:pt>
              <c:pt idx="29">
                <c:v>26.788747787475586</c:v>
              </c:pt>
              <c:pt idx="30">
                <c:v>28.100282669067383</c:v>
              </c:pt>
              <c:pt idx="31">
                <c:v>28.803134918212891</c:v>
              </c:pt>
              <c:pt idx="32">
                <c:v>29.708503723144531</c:v>
              </c:pt>
              <c:pt idx="33">
                <c:v>30.376472473144531</c:v>
              </c:pt>
              <c:pt idx="34">
                <c:v>31.245798110961914</c:v>
              </c:pt>
              <c:pt idx="35">
                <c:v>32.383552551269531</c:v>
              </c:pt>
              <c:pt idx="36">
                <c:v>33.123634338378906</c:v>
              </c:pt>
              <c:pt idx="37">
                <c:v>33.936244964599609</c:v>
              </c:pt>
              <c:pt idx="38">
                <c:v>34.690967559814453</c:v>
              </c:pt>
              <c:pt idx="39">
                <c:v>35.093338012695313</c:v>
              </c:pt>
              <c:pt idx="40">
                <c:v>34.968551635742188</c:v>
              </c:pt>
              <c:pt idx="41">
                <c:v>33.723602294921875</c:v>
              </c:pt>
              <c:pt idx="42">
                <c:v>33.876316070556641</c:v>
              </c:pt>
              <c:pt idx="43">
                <c:v>35.541160583496094</c:v>
              </c:pt>
              <c:pt idx="44">
                <c:v>37.101249694824219</c:v>
              </c:pt>
            </c:numLit>
          </c:val>
          <c:smooth val="0"/>
        </c:ser>
        <c:ser>
          <c:idx val="2"/>
          <c:order val="2"/>
          <c:tx>
            <c:v>High educated</c:v>
          </c:tx>
          <c:spPr>
            <a:ln w="19050" cap="rnd" cmpd="sng" algn="ctr">
              <a:solidFill>
                <a:srgbClr val="4F81BD"/>
              </a:solidFill>
              <a:prstDash val="lgDashDot"/>
              <a:round/>
            </a:ln>
            <a:effectLst/>
          </c:spPr>
          <c:marker>
            <c:symbol val="none"/>
          </c:marker>
          <c:cat>
            <c:numLit>
              <c:formatCode>General</c:formatCode>
              <c:ptCount val="4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pt idx="45">
                <c:v>65</c:v>
              </c:pt>
            </c:numLit>
          </c:cat>
          <c:val>
            <c:numLit>
              <c:formatCode>General</c:formatCode>
              <c:ptCount val="45"/>
              <c:pt idx="5">
                <c:v>6.4198508262634277</c:v>
              </c:pt>
              <c:pt idx="6">
                <c:v>6.4097485542297363</c:v>
              </c:pt>
              <c:pt idx="7">
                <c:v>6.562993049621582</c:v>
              </c:pt>
              <c:pt idx="8">
                <c:v>6.9905362129211426</c:v>
              </c:pt>
              <c:pt idx="9">
                <c:v>7.4158391952514648</c:v>
              </c:pt>
              <c:pt idx="10">
                <c:v>7.8649945259094238</c:v>
              </c:pt>
              <c:pt idx="11">
                <c:v>8.425602912902832</c:v>
              </c:pt>
              <c:pt idx="12">
                <c:v>8.9567079544067383</c:v>
              </c:pt>
              <c:pt idx="13">
                <c:v>9.3584699630737305</c:v>
              </c:pt>
              <c:pt idx="14">
                <c:v>9.5586185455322266</c:v>
              </c:pt>
              <c:pt idx="15">
                <c:v>9.8581390380859375</c:v>
              </c:pt>
              <c:pt idx="16">
                <c:v>10.207569122314453</c:v>
              </c:pt>
              <c:pt idx="17">
                <c:v>10.786664962768555</c:v>
              </c:pt>
              <c:pt idx="18">
                <c:v>11.447052955627441</c:v>
              </c:pt>
              <c:pt idx="19">
                <c:v>11.734108924865723</c:v>
              </c:pt>
              <c:pt idx="20">
                <c:v>12.368528366088867</c:v>
              </c:pt>
              <c:pt idx="21">
                <c:v>12.625137329101563</c:v>
              </c:pt>
              <c:pt idx="22">
                <c:v>13.590916633605957</c:v>
              </c:pt>
              <c:pt idx="23">
                <c:v>14.164623260498047</c:v>
              </c:pt>
              <c:pt idx="24">
                <c:v>15.19663143157959</c:v>
              </c:pt>
              <c:pt idx="25">
                <c:v>15.860882759094238</c:v>
              </c:pt>
              <c:pt idx="26">
                <c:v>16.29039192199707</c:v>
              </c:pt>
              <c:pt idx="27">
                <c:v>17.206869125366211</c:v>
              </c:pt>
              <c:pt idx="28">
                <c:v>18.148262023925781</c:v>
              </c:pt>
              <c:pt idx="29">
                <c:v>19.276165008544922</c:v>
              </c:pt>
              <c:pt idx="30">
                <c:v>19.913887023925781</c:v>
              </c:pt>
              <c:pt idx="31">
                <c:v>20.463998794555664</c:v>
              </c:pt>
              <c:pt idx="32">
                <c:v>21.244356155395508</c:v>
              </c:pt>
              <c:pt idx="33">
                <c:v>21.91417121887207</c:v>
              </c:pt>
              <c:pt idx="34">
                <c:v>22.642709732055664</c:v>
              </c:pt>
              <c:pt idx="35">
                <c:v>23.299249649047852</c:v>
              </c:pt>
              <c:pt idx="36">
                <c:v>24.558015823364258</c:v>
              </c:pt>
              <c:pt idx="37">
                <c:v>25.460344314575195</c:v>
              </c:pt>
              <c:pt idx="38">
                <c:v>26.56208610534668</c:v>
              </c:pt>
              <c:pt idx="39">
                <c:v>26.782432556152344</c:v>
              </c:pt>
              <c:pt idx="40">
                <c:v>26.762083053588867</c:v>
              </c:pt>
              <c:pt idx="41">
                <c:v>26.783843994140625</c:v>
              </c:pt>
              <c:pt idx="42">
                <c:v>26.321216583251953</c:v>
              </c:pt>
              <c:pt idx="43">
                <c:v>27.581892013549805</c:v>
              </c:pt>
              <c:pt idx="44">
                <c:v>27.72437858581543</c:v>
              </c:pt>
            </c:numLit>
          </c:val>
          <c:smooth val="0"/>
        </c:ser>
        <c:dLbls>
          <c:showLegendKey val="0"/>
          <c:showVal val="0"/>
          <c:showCatName val="0"/>
          <c:showSerName val="0"/>
          <c:showPercent val="0"/>
          <c:showBubbleSize val="0"/>
        </c:dLbls>
        <c:marker val="1"/>
        <c:smooth val="0"/>
        <c:axId val="146100224"/>
        <c:axId val="146102144"/>
      </c:lineChart>
      <c:catAx>
        <c:axId val="146100224"/>
        <c:scaling>
          <c:orientation val="minMax"/>
        </c:scaling>
        <c:delete val="0"/>
        <c:axPos val="b"/>
        <c:majorGridlines>
          <c:spPr>
            <a:ln w="9525" cmpd="sng">
              <a:solidFill>
                <a:srgbClr val="FFFFFF"/>
              </a:solidFill>
              <a:prstDash val="solid"/>
            </a:ln>
          </c:spPr>
        </c:majorGridlines>
        <c:title>
          <c:tx>
            <c:rich>
              <a:bodyPr/>
              <a:lstStyle/>
              <a:p>
                <a:pPr>
                  <a:defRPr/>
                </a:pPr>
                <a:r>
                  <a:rPr lang="en-US" sz="750" b="0">
                    <a:latin typeface="Arial Narrow" panose="020B0606020202030204" pitchFamily="34" charset="0"/>
                  </a:rPr>
                  <a:t>Age</a:t>
                </a:r>
              </a:p>
            </c:rich>
          </c:tx>
          <c:layout>
            <c:manualLayout>
              <c:xMode val="edge"/>
              <c:yMode val="edge"/>
              <c:x val="0.89572364251003589"/>
              <c:y val="0.93437658419832292"/>
            </c:manualLayout>
          </c:layout>
          <c:overlay val="0"/>
        </c:title>
        <c:numFmt formatCode="General" sourceLinked="1"/>
        <c:majorTickMark val="in"/>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sz="750" b="0" i="0">
                <a:solidFill>
                  <a:srgbClr val="000000"/>
                </a:solidFill>
                <a:latin typeface="Arial Narrow"/>
                <a:ea typeface="Arial Narrow"/>
                <a:cs typeface="Arial Narrow"/>
              </a:defRPr>
            </a:pPr>
            <a:endParaRPr lang="en-US"/>
          </a:p>
        </c:txPr>
        <c:crossAx val="146102144"/>
        <c:crosses val="autoZero"/>
        <c:auto val="1"/>
        <c:lblAlgn val="ctr"/>
        <c:lblOffset val="0"/>
        <c:tickLblSkip val="5"/>
        <c:tickMarkSkip val="5"/>
        <c:noMultiLvlLbl val="0"/>
      </c:catAx>
      <c:valAx>
        <c:axId val="146102144"/>
        <c:scaling>
          <c:orientation val="minMax"/>
          <c:max val="60"/>
        </c:scaling>
        <c:delete val="0"/>
        <c:axPos val="l"/>
        <c:majorGridlines>
          <c:spPr>
            <a:ln w="9525" cmpd="sng">
              <a:solidFill>
                <a:srgbClr val="FFFFFF"/>
              </a:solidFill>
              <a:prstDash val="solid"/>
            </a:ln>
          </c:spPr>
        </c:majorGridlines>
        <c:title>
          <c:tx>
            <c:rich>
              <a:bodyPr rot="0" vert="horz"/>
              <a:lstStyle/>
              <a:p>
                <a:pPr>
                  <a:defRPr sz="750" b="0">
                    <a:latin typeface="Arial Narrow" panose="020B0606020202030204" pitchFamily="34" charset="0"/>
                  </a:defRPr>
                </a:pPr>
                <a:r>
                  <a:rPr lang="en-GB" sz="750" b="0">
                    <a:latin typeface="Arial Narrow" panose="020B0606020202030204" pitchFamily="34" charset="0"/>
                  </a:rPr>
                  <a:t>%</a:t>
                </a:r>
              </a:p>
            </c:rich>
          </c:tx>
          <c:layout>
            <c:manualLayout>
              <c:xMode val="edge"/>
              <c:yMode val="edge"/>
              <c:x val="1.3416437777308261E-2"/>
              <c:y val="5.0270092828827634E-2"/>
            </c:manualLayout>
          </c:layout>
          <c:overlay val="0"/>
        </c:title>
        <c:numFmt formatCode="General" sourceLinked="1"/>
        <c:majorTickMark val="in"/>
        <c:minorTickMark val="none"/>
        <c:tickLblPos val="nextTo"/>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sz="750" b="0" i="0">
                <a:solidFill>
                  <a:srgbClr val="000000"/>
                </a:solidFill>
                <a:latin typeface="Arial Narrow"/>
                <a:ea typeface="Arial Narrow"/>
                <a:cs typeface="Arial Narrow"/>
              </a:defRPr>
            </a:pPr>
            <a:endParaRPr lang="en-US"/>
          </a:p>
        </c:txPr>
        <c:crossAx val="146100224"/>
        <c:crosses val="autoZero"/>
        <c:crossBetween val="between"/>
      </c:valAx>
      <c:spPr>
        <a:solidFill>
          <a:srgbClr val="F4FFFF"/>
        </a:solidFill>
        <a:ln w="9525">
          <a:solidFill>
            <a:srgbClr val="000000"/>
          </a:solidFill>
        </a:ln>
      </c:spPr>
    </c:plotArea>
    <c:plotVisOnly val="1"/>
    <c:dispBlanksAs val="gap"/>
    <c:showDLblsOverMax val="1"/>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b="1"/>
            </a:pPr>
            <a:r>
              <a:rPr lang="en-GB" sz="1400" b="1" dirty="0" smtClean="0"/>
              <a:t>Change in the structure</a:t>
            </a:r>
            <a:r>
              <a:rPr lang="en-GB" sz="1400" b="1" baseline="0" dirty="0" smtClean="0"/>
              <a:t> of govt. spending, OECD average, 2007-15</a:t>
            </a:r>
            <a:endParaRPr lang="en-GB" sz="1400" b="1" dirty="0"/>
          </a:p>
        </c:rich>
      </c:tx>
      <c:layout>
        <c:manualLayout>
          <c:xMode val="edge"/>
          <c:yMode val="edge"/>
          <c:x val="0.13695523729686601"/>
          <c:y val="4.6960467942900944E-2"/>
        </c:manualLayout>
      </c:layout>
      <c:overlay val="0"/>
    </c:title>
    <c:autoTitleDeleted val="0"/>
    <c:plotArea>
      <c:layout>
        <c:manualLayout>
          <c:layoutTarget val="inner"/>
          <c:xMode val="edge"/>
          <c:yMode val="edge"/>
          <c:x val="8.1964833231588249E-2"/>
          <c:y val="0.11567034732714668"/>
          <c:w val="0.90167100562709523"/>
          <c:h val="0.43218630319573847"/>
        </c:manualLayout>
      </c:layout>
      <c:barChart>
        <c:barDir val="col"/>
        <c:grouping val="clustered"/>
        <c:varyColors val="0"/>
        <c:ser>
          <c:idx val="0"/>
          <c:order val="0"/>
          <c:spPr>
            <a:solidFill>
              <a:srgbClr val="4B4B4B"/>
            </a:solidFill>
            <a:ln>
              <a:noFill/>
              <a:round/>
            </a:ln>
            <a:effectLst/>
            <a:extLst>
              <a:ext uri="{91240B29-F687-4F45-9708-019B960494DF}">
                <a14:hiddenLine xmlns:a14="http://schemas.microsoft.com/office/drawing/2010/main">
                  <a:noFill/>
                  <a:round/>
                </a14:hiddenLine>
              </a:ext>
            </a:extLst>
          </c:spPr>
          <c:invertIfNegative val="0"/>
          <c:dPt>
            <c:idx val="6"/>
            <c:invertIfNegative val="0"/>
            <c:bubble3D val="0"/>
            <c:spPr>
              <a:solidFill>
                <a:srgbClr val="0070C0"/>
              </a:solidFill>
              <a:ln>
                <a:noFill/>
                <a:round/>
              </a:ln>
              <a:effectLst/>
              <a:extLst>
                <a:ext uri="{91240B29-F687-4F45-9708-019B960494DF}">
                  <a14:hiddenLine xmlns:a14="http://schemas.microsoft.com/office/drawing/2010/main">
                    <a:noFill/>
                    <a:round/>
                  </a14:hiddenLine>
                </a:ext>
              </a:extLst>
            </c:spPr>
          </c:dPt>
          <c:cat>
            <c:strRef>
              <c:f>'2.33 Table'!$C$8:$L$8</c:f>
              <c:strCache>
                <c:ptCount val="10"/>
                <c:pt idx="0">
                  <c:v>General</c:v>
                </c:pt>
                <c:pt idx="1">
                  <c:v>Defence</c:v>
                </c:pt>
                <c:pt idx="2">
                  <c:v>Public order</c:v>
                </c:pt>
                <c:pt idx="3">
                  <c:v>Economic affairs</c:v>
                </c:pt>
                <c:pt idx="4">
                  <c:v>Environmental protection</c:v>
                </c:pt>
                <c:pt idx="5">
                  <c:v>Housing</c:v>
                </c:pt>
                <c:pt idx="6">
                  <c:v>HEALTH</c:v>
                </c:pt>
                <c:pt idx="7">
                  <c:v>Recreation, culture &amp; religion</c:v>
                </c:pt>
                <c:pt idx="8">
                  <c:v>Education</c:v>
                </c:pt>
                <c:pt idx="9">
                  <c:v>Social protection</c:v>
                </c:pt>
              </c:strCache>
            </c:strRef>
          </c:cat>
          <c:val>
            <c:numRef>
              <c:f>'2.33 Table'!$C$38:$L$38</c:f>
              <c:numCache>
                <c:formatCode>0.0</c:formatCode>
                <c:ptCount val="10"/>
                <c:pt idx="0">
                  <c:v>-1.233821975126304</c:v>
                </c:pt>
                <c:pt idx="1">
                  <c:v>-0.89264366646022442</c:v>
                </c:pt>
                <c:pt idx="2">
                  <c:v>-0.28305127882955805</c:v>
                </c:pt>
                <c:pt idx="3">
                  <c:v>-0.50386372986118744</c:v>
                </c:pt>
                <c:pt idx="4">
                  <c:v>-2.9085877222442491E-2</c:v>
                </c:pt>
                <c:pt idx="5">
                  <c:v>-0.53464739894704549</c:v>
                </c:pt>
                <c:pt idx="6">
                  <c:v>1.6972257580885888</c:v>
                </c:pt>
                <c:pt idx="7">
                  <c:v>-0.14979727796721165</c:v>
                </c:pt>
                <c:pt idx="8">
                  <c:v>-0.69852727820883409</c:v>
                </c:pt>
                <c:pt idx="9">
                  <c:v>2.6282669498400786</c:v>
                </c:pt>
              </c:numCache>
            </c:numRef>
          </c:val>
        </c:ser>
        <c:ser>
          <c:idx val="1"/>
          <c:order val="1"/>
          <c:spPr>
            <a:solidFill>
              <a:srgbClr val="BFBFBF"/>
            </a:solidFill>
            <a:ln>
              <a:noFill/>
              <a:round/>
            </a:ln>
            <a:effectLst/>
            <a:extLst>
              <a:ext uri="{91240B29-F687-4F45-9708-019B960494DF}">
                <a14:hiddenLine xmlns:a14="http://schemas.microsoft.com/office/drawing/2010/main">
                  <a:noFill/>
                  <a:round/>
                </a14:hiddenLine>
              </a:ext>
            </a:extLst>
          </c:spPr>
          <c:invertIfNegative val="0"/>
          <c:cat>
            <c:strRef>
              <c:f>'2.33 Table'!$C$8:$L$8</c:f>
              <c:strCache>
                <c:ptCount val="10"/>
                <c:pt idx="0">
                  <c:v>General</c:v>
                </c:pt>
                <c:pt idx="1">
                  <c:v>Defence</c:v>
                </c:pt>
                <c:pt idx="2">
                  <c:v>Public order</c:v>
                </c:pt>
                <c:pt idx="3">
                  <c:v>Economic affairs</c:v>
                </c:pt>
                <c:pt idx="4">
                  <c:v>Environmental protection</c:v>
                </c:pt>
                <c:pt idx="5">
                  <c:v>Housing</c:v>
                </c:pt>
                <c:pt idx="6">
                  <c:v>HEALTH</c:v>
                </c:pt>
                <c:pt idx="7">
                  <c:v>Recreation, culture &amp; religion</c:v>
                </c:pt>
                <c:pt idx="8">
                  <c:v>Education</c:v>
                </c:pt>
                <c:pt idx="9">
                  <c:v>Social protection</c:v>
                </c:pt>
              </c:strCache>
            </c:strRef>
          </c:cat>
          <c:val>
            <c:numRef>
              <c:f>'2.33 Table'!$C$39:$L$39</c:f>
              <c:numCache>
                <c:formatCode>General</c:formatCode>
                <c:ptCount val="10"/>
              </c:numCache>
            </c:numRef>
          </c:val>
        </c:ser>
        <c:dLbls>
          <c:showLegendKey val="0"/>
          <c:showVal val="0"/>
          <c:showCatName val="0"/>
          <c:showSerName val="0"/>
          <c:showPercent val="0"/>
          <c:showBubbleSize val="0"/>
        </c:dLbls>
        <c:gapWidth val="150"/>
        <c:axId val="147437440"/>
        <c:axId val="147438976"/>
      </c:barChart>
      <c:catAx>
        <c:axId val="147437440"/>
        <c:scaling>
          <c:orientation val="minMax"/>
        </c:scaling>
        <c:delete val="0"/>
        <c:axPos val="b"/>
        <c:majorGridlines>
          <c:spPr>
            <a:ln w="9525" cmpd="sng">
              <a:solidFill>
                <a:srgbClr val="FFFFFF"/>
              </a:solidFill>
              <a:prstDash val="solid"/>
            </a:ln>
          </c:spPr>
        </c:majorGridlines>
        <c:majorTickMark val="in"/>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2700000" vert="horz"/>
          <a:lstStyle/>
          <a:p>
            <a:pPr>
              <a:defRPr sz="1200" b="0" i="0">
                <a:solidFill>
                  <a:srgbClr val="000000"/>
                </a:solidFill>
                <a:latin typeface="Arial Narrow"/>
                <a:ea typeface="Arial Narrow"/>
                <a:cs typeface="Arial Narrow"/>
              </a:defRPr>
            </a:pPr>
            <a:endParaRPr lang="en-US"/>
          </a:p>
        </c:txPr>
        <c:crossAx val="147438976"/>
        <c:crosses val="autoZero"/>
        <c:auto val="1"/>
        <c:lblAlgn val="ctr"/>
        <c:lblOffset val="0"/>
        <c:tickLblSkip val="1"/>
        <c:noMultiLvlLbl val="0"/>
      </c:catAx>
      <c:valAx>
        <c:axId val="147438976"/>
        <c:scaling>
          <c:orientation val="minMax"/>
          <c:max val="3"/>
          <c:min val="-1.5"/>
        </c:scaling>
        <c:delete val="0"/>
        <c:axPos val="l"/>
        <c:majorGridlines>
          <c:spPr>
            <a:ln w="9525" cmpd="sng">
              <a:solidFill>
                <a:srgbClr val="FFFFFF"/>
              </a:solidFill>
              <a:prstDash val="solid"/>
            </a:ln>
          </c:spPr>
        </c:majorGridlines>
        <c:numFmt formatCode="General" sourceLinked="0"/>
        <c:majorTickMark val="in"/>
        <c:minorTickMark val="none"/>
        <c:tickLblPos val="nextTo"/>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sz="1600" b="0" i="0">
                <a:solidFill>
                  <a:srgbClr val="000000"/>
                </a:solidFill>
                <a:latin typeface="Arial Narrow"/>
                <a:ea typeface="Arial Narrow"/>
                <a:cs typeface="Arial Narrow"/>
              </a:defRPr>
            </a:pPr>
            <a:endParaRPr lang="en-US"/>
          </a:p>
        </c:txPr>
        <c:crossAx val="147437440"/>
        <c:crosses val="autoZero"/>
        <c:crossBetween val="between"/>
        <c:majorUnit val="1.5"/>
      </c:valAx>
      <c:spPr>
        <a:solidFill>
          <a:srgbClr val="E6E6E6"/>
        </a:solidFill>
        <a:ln w="9525">
          <a:solidFill>
            <a:srgbClr val="000000"/>
          </a:solidFill>
        </a:ln>
      </c:spPr>
    </c:plotArea>
    <c:plotVisOnly val="1"/>
    <c:dispBlanksAs val="gap"/>
    <c:showDLblsOverMax val="1"/>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6049906491871276E-2"/>
          <c:y val="0.23922106416783684"/>
          <c:w val="0.92778290838055033"/>
          <c:h val="0.57053407574355786"/>
        </c:manualLayout>
      </c:layout>
      <c:barChart>
        <c:barDir val="col"/>
        <c:grouping val="percentStacked"/>
        <c:varyColors val="0"/>
        <c:ser>
          <c:idx val="0"/>
          <c:order val="0"/>
          <c:tx>
            <c:strRef>
              <c:f>'[812015111p1g007.xls]Fig 1.7'!$B$8</c:f>
              <c:strCache>
                <c:ptCount val="1"/>
                <c:pt idx="0">
                  <c:v>General and income taxes </c:v>
                </c:pt>
              </c:strCache>
            </c:strRef>
          </c:tx>
          <c:spPr>
            <a:solidFill>
              <a:schemeClr val="accent1">
                <a:lumMod val="50000"/>
              </a:schemeClr>
            </a:solidFill>
          </c:spPr>
          <c:invertIfNegative val="0"/>
          <c:cat>
            <c:strRef>
              <c:f>'[812015111p1g007.xls]Fig 1.7'!$A$9:$A$25</c:f>
              <c:strCache>
                <c:ptCount val="17"/>
                <c:pt idx="0">
                  <c:v>Australia</c:v>
                </c:pt>
                <c:pt idx="1">
                  <c:v>New Zealand</c:v>
                </c:pt>
                <c:pt idx="2">
                  <c:v>Norway</c:v>
                </c:pt>
                <c:pt idx="3">
                  <c:v>United Kingdom</c:v>
                </c:pt>
                <c:pt idx="4">
                  <c:v>Sweden</c:v>
                </c:pt>
                <c:pt idx="5">
                  <c:v>Chile</c:v>
                </c:pt>
                <c:pt idx="6">
                  <c:v>Hungary</c:v>
                </c:pt>
                <c:pt idx="7">
                  <c:v>France</c:v>
                </c:pt>
                <c:pt idx="8">
                  <c:v>Austria</c:v>
                </c:pt>
                <c:pt idx="9">
                  <c:v>Slovenia</c:v>
                </c:pt>
                <c:pt idx="10">
                  <c:v>Korea</c:v>
                </c:pt>
                <c:pt idx="11">
                  <c:v>Poland</c:v>
                </c:pt>
                <c:pt idx="12">
                  <c:v>Estonia</c:v>
                </c:pt>
                <c:pt idx="13">
                  <c:v>Germany</c:v>
                </c:pt>
                <c:pt idx="14">
                  <c:v>Netherlands</c:v>
                </c:pt>
                <c:pt idx="15">
                  <c:v>Czech republic</c:v>
                </c:pt>
                <c:pt idx="16">
                  <c:v>Slovak republic</c:v>
                </c:pt>
              </c:strCache>
            </c:strRef>
          </c:cat>
          <c:val>
            <c:numRef>
              <c:f>'[812015111p1g007.xls]Fig 1.7'!$B$9:$B$25</c:f>
              <c:numCache>
                <c:formatCode>0%</c:formatCode>
                <c:ptCount val="17"/>
                <c:pt idx="0">
                  <c:v>1</c:v>
                </c:pt>
                <c:pt idx="1">
                  <c:v>1</c:v>
                </c:pt>
                <c:pt idx="2">
                  <c:v>0.95</c:v>
                </c:pt>
                <c:pt idx="3">
                  <c:v>0.83</c:v>
                </c:pt>
                <c:pt idx="4">
                  <c:v>0.7</c:v>
                </c:pt>
                <c:pt idx="5">
                  <c:v>0.59</c:v>
                </c:pt>
                <c:pt idx="6">
                  <c:v>0.49</c:v>
                </c:pt>
                <c:pt idx="7">
                  <c:v>0.39</c:v>
                </c:pt>
                <c:pt idx="8" formatCode="0.00%">
                  <c:v>0.34899999999999998</c:v>
                </c:pt>
                <c:pt idx="9" formatCode="0.0%">
                  <c:v>0.13600000000000001</c:v>
                </c:pt>
                <c:pt idx="10" formatCode="0.00%">
                  <c:v>0.10390000000000001</c:v>
                </c:pt>
                <c:pt idx="11">
                  <c:v>0.1</c:v>
                </c:pt>
                <c:pt idx="12" formatCode="0.00%">
                  <c:v>0.1</c:v>
                </c:pt>
                <c:pt idx="13" formatCode="0.00%">
                  <c:v>7.6999999999999999E-2</c:v>
                </c:pt>
                <c:pt idx="14">
                  <c:v>0.06</c:v>
                </c:pt>
                <c:pt idx="15" formatCode="General">
                  <c:v>0</c:v>
                </c:pt>
                <c:pt idx="16" formatCode="General">
                  <c:v>0</c:v>
                </c:pt>
              </c:numCache>
            </c:numRef>
          </c:val>
        </c:ser>
        <c:ser>
          <c:idx val="1"/>
          <c:order val="1"/>
          <c:tx>
            <c:strRef>
              <c:f>'[812015111p1g007.xls]Fig 1.7'!$E$8</c:f>
              <c:strCache>
                <c:ptCount val="1"/>
                <c:pt idx="0">
                  <c:v>Payroll contributions/taxes </c:v>
                </c:pt>
              </c:strCache>
            </c:strRef>
          </c:tx>
          <c:spPr>
            <a:solidFill>
              <a:schemeClr val="accent1">
                <a:lumMod val="40000"/>
                <a:lumOff val="60000"/>
              </a:schemeClr>
            </a:solidFill>
          </c:spPr>
          <c:invertIfNegative val="0"/>
          <c:cat>
            <c:strRef>
              <c:f>'[812015111p1g007.xls]Fig 1.7'!$A$9:$A$25</c:f>
              <c:strCache>
                <c:ptCount val="17"/>
                <c:pt idx="0">
                  <c:v>Australia</c:v>
                </c:pt>
                <c:pt idx="1">
                  <c:v>New Zealand</c:v>
                </c:pt>
                <c:pt idx="2">
                  <c:v>Norway</c:v>
                </c:pt>
                <c:pt idx="3">
                  <c:v>United Kingdom</c:v>
                </c:pt>
                <c:pt idx="4">
                  <c:v>Sweden</c:v>
                </c:pt>
                <c:pt idx="5">
                  <c:v>Chile</c:v>
                </c:pt>
                <c:pt idx="6">
                  <c:v>Hungary</c:v>
                </c:pt>
                <c:pt idx="7">
                  <c:v>France</c:v>
                </c:pt>
                <c:pt idx="8">
                  <c:v>Austria</c:v>
                </c:pt>
                <c:pt idx="9">
                  <c:v>Slovenia</c:v>
                </c:pt>
                <c:pt idx="10">
                  <c:v>Korea</c:v>
                </c:pt>
                <c:pt idx="11">
                  <c:v>Poland</c:v>
                </c:pt>
                <c:pt idx="12">
                  <c:v>Estonia</c:v>
                </c:pt>
                <c:pt idx="13">
                  <c:v>Germany</c:v>
                </c:pt>
                <c:pt idx="14">
                  <c:v>Netherlands</c:v>
                </c:pt>
                <c:pt idx="15">
                  <c:v>Czech republic</c:v>
                </c:pt>
                <c:pt idx="16">
                  <c:v>Slovak republic</c:v>
                </c:pt>
              </c:strCache>
            </c:strRef>
          </c:cat>
          <c:val>
            <c:numRef>
              <c:f>'[812015111p1g007.xls]Fig 1.7'!$E$9:$E$25</c:f>
              <c:numCache>
                <c:formatCode>General</c:formatCode>
                <c:ptCount val="17"/>
                <c:pt idx="0">
                  <c:v>0</c:v>
                </c:pt>
                <c:pt idx="1">
                  <c:v>0</c:v>
                </c:pt>
                <c:pt idx="2">
                  <c:v>0</c:v>
                </c:pt>
                <c:pt idx="3" formatCode="0%">
                  <c:v>0.17</c:v>
                </c:pt>
                <c:pt idx="4" formatCode="0%">
                  <c:v>0.2</c:v>
                </c:pt>
                <c:pt idx="5" formatCode="0%">
                  <c:v>0.31</c:v>
                </c:pt>
                <c:pt idx="6" formatCode="0%">
                  <c:v>0.44</c:v>
                </c:pt>
                <c:pt idx="7" formatCode="0%">
                  <c:v>0.46</c:v>
                </c:pt>
                <c:pt idx="8" formatCode="0.00%">
                  <c:v>0.65200000000000002</c:v>
                </c:pt>
                <c:pt idx="9" formatCode="0.0%">
                  <c:v>0.84599999999999997</c:v>
                </c:pt>
                <c:pt idx="10" formatCode="0.00%">
                  <c:v>0.872</c:v>
                </c:pt>
                <c:pt idx="11" formatCode="0%">
                  <c:v>0.9</c:v>
                </c:pt>
                <c:pt idx="12" formatCode="0.0%">
                  <c:v>0.89</c:v>
                </c:pt>
                <c:pt idx="13" formatCode="0.00%">
                  <c:v>0.92300000000000004</c:v>
                </c:pt>
                <c:pt idx="14" formatCode="0%">
                  <c:v>0.5</c:v>
                </c:pt>
                <c:pt idx="15" formatCode="0%">
                  <c:v>0.97</c:v>
                </c:pt>
                <c:pt idx="16" formatCode="0.00%">
                  <c:v>0.95599999999999996</c:v>
                </c:pt>
              </c:numCache>
            </c:numRef>
          </c:val>
        </c:ser>
        <c:ser>
          <c:idx val="2"/>
          <c:order val="2"/>
          <c:tx>
            <c:strRef>
              <c:f>'[812015111p1g007.xls]Fig 1.7'!$F$8</c:f>
              <c:strCache>
                <c:ptCount val="1"/>
                <c:pt idx="0">
                  <c:v>Mandatory health insurance premiums</c:v>
                </c:pt>
              </c:strCache>
            </c:strRef>
          </c:tx>
          <c:spPr>
            <a:pattFill prst="wdDnDiag">
              <a:fgClr>
                <a:srgbClr val="00B0F0"/>
              </a:fgClr>
              <a:bgClr>
                <a:schemeClr val="bg1"/>
              </a:bgClr>
            </a:pattFill>
          </c:spPr>
          <c:invertIfNegative val="0"/>
          <c:cat>
            <c:strRef>
              <c:f>'[812015111p1g007.xls]Fig 1.7'!$A$9:$A$25</c:f>
              <c:strCache>
                <c:ptCount val="17"/>
                <c:pt idx="0">
                  <c:v>Australia</c:v>
                </c:pt>
                <c:pt idx="1">
                  <c:v>New Zealand</c:v>
                </c:pt>
                <c:pt idx="2">
                  <c:v>Norway</c:v>
                </c:pt>
                <c:pt idx="3">
                  <c:v>United Kingdom</c:v>
                </c:pt>
                <c:pt idx="4">
                  <c:v>Sweden</c:v>
                </c:pt>
                <c:pt idx="5">
                  <c:v>Chile</c:v>
                </c:pt>
                <c:pt idx="6">
                  <c:v>Hungary</c:v>
                </c:pt>
                <c:pt idx="7">
                  <c:v>France</c:v>
                </c:pt>
                <c:pt idx="8">
                  <c:v>Austria</c:v>
                </c:pt>
                <c:pt idx="9">
                  <c:v>Slovenia</c:v>
                </c:pt>
                <c:pt idx="10">
                  <c:v>Korea</c:v>
                </c:pt>
                <c:pt idx="11">
                  <c:v>Poland</c:v>
                </c:pt>
                <c:pt idx="12">
                  <c:v>Estonia</c:v>
                </c:pt>
                <c:pt idx="13">
                  <c:v>Germany</c:v>
                </c:pt>
                <c:pt idx="14">
                  <c:v>Netherlands</c:v>
                </c:pt>
                <c:pt idx="15">
                  <c:v>Czech republic</c:v>
                </c:pt>
                <c:pt idx="16">
                  <c:v>Slovak republic</c:v>
                </c:pt>
              </c:strCache>
            </c:strRef>
          </c:cat>
          <c:val>
            <c:numRef>
              <c:f>'[812015111p1g007.xls]Fig 1.7'!$F$9:$F$25</c:f>
              <c:numCache>
                <c:formatCode>General</c:formatCode>
                <c:ptCount val="17"/>
                <c:pt idx="0">
                  <c:v>0</c:v>
                </c:pt>
                <c:pt idx="1">
                  <c:v>0</c:v>
                </c:pt>
                <c:pt idx="2">
                  <c:v>0</c:v>
                </c:pt>
                <c:pt idx="3">
                  <c:v>0</c:v>
                </c:pt>
                <c:pt idx="4">
                  <c:v>0</c:v>
                </c:pt>
                <c:pt idx="5">
                  <c:v>0</c:v>
                </c:pt>
                <c:pt idx="6">
                  <c:v>0</c:v>
                </c:pt>
                <c:pt idx="7">
                  <c:v>0</c:v>
                </c:pt>
                <c:pt idx="8">
                  <c:v>0</c:v>
                </c:pt>
                <c:pt idx="9">
                  <c:v>0</c:v>
                </c:pt>
                <c:pt idx="10">
                  <c:v>0</c:v>
                </c:pt>
                <c:pt idx="12">
                  <c:v>0</c:v>
                </c:pt>
                <c:pt idx="13">
                  <c:v>0</c:v>
                </c:pt>
                <c:pt idx="14" formatCode="0%">
                  <c:v>0.38</c:v>
                </c:pt>
              </c:numCache>
            </c:numRef>
          </c:val>
        </c:ser>
        <c:ser>
          <c:idx val="3"/>
          <c:order val="3"/>
          <c:tx>
            <c:strRef>
              <c:f>'[812015111p1g007.xls]Fig 1.7'!$G$8</c:f>
              <c:strCache>
                <c:ptCount val="1"/>
                <c:pt idx="0">
                  <c:v>Taxes on goods and services</c:v>
                </c:pt>
              </c:strCache>
            </c:strRef>
          </c:tx>
          <c:spPr>
            <a:pattFill prst="zigZag">
              <a:fgClr>
                <a:srgbClr val="FF0000"/>
              </a:fgClr>
              <a:bgClr>
                <a:schemeClr val="bg1"/>
              </a:bgClr>
            </a:pattFill>
          </c:spPr>
          <c:invertIfNegative val="0"/>
          <c:cat>
            <c:strRef>
              <c:f>'[812015111p1g007.xls]Fig 1.7'!$A$9:$A$25</c:f>
              <c:strCache>
                <c:ptCount val="17"/>
                <c:pt idx="0">
                  <c:v>Australia</c:v>
                </c:pt>
                <c:pt idx="1">
                  <c:v>New Zealand</c:v>
                </c:pt>
                <c:pt idx="2">
                  <c:v>Norway</c:v>
                </c:pt>
                <c:pt idx="3">
                  <c:v>United Kingdom</c:v>
                </c:pt>
                <c:pt idx="4">
                  <c:v>Sweden</c:v>
                </c:pt>
                <c:pt idx="5">
                  <c:v>Chile</c:v>
                </c:pt>
                <c:pt idx="6">
                  <c:v>Hungary</c:v>
                </c:pt>
                <c:pt idx="7">
                  <c:v>France</c:v>
                </c:pt>
                <c:pt idx="8">
                  <c:v>Austria</c:v>
                </c:pt>
                <c:pt idx="9">
                  <c:v>Slovenia</c:v>
                </c:pt>
                <c:pt idx="10">
                  <c:v>Korea</c:v>
                </c:pt>
                <c:pt idx="11">
                  <c:v>Poland</c:v>
                </c:pt>
                <c:pt idx="12">
                  <c:v>Estonia</c:v>
                </c:pt>
                <c:pt idx="13">
                  <c:v>Germany</c:v>
                </c:pt>
                <c:pt idx="14">
                  <c:v>Netherlands</c:v>
                </c:pt>
                <c:pt idx="15">
                  <c:v>Czech republic</c:v>
                </c:pt>
                <c:pt idx="16">
                  <c:v>Slovak republic</c:v>
                </c:pt>
              </c:strCache>
            </c:strRef>
          </c:cat>
          <c:val>
            <c:numRef>
              <c:f>'[812015111p1g007.xls]Fig 1.7'!$G$9:$G$25</c:f>
              <c:numCache>
                <c:formatCode>General</c:formatCode>
                <c:ptCount val="17"/>
                <c:pt idx="0">
                  <c:v>0</c:v>
                </c:pt>
                <c:pt idx="1">
                  <c:v>0</c:v>
                </c:pt>
                <c:pt idx="2">
                  <c:v>0</c:v>
                </c:pt>
                <c:pt idx="3">
                  <c:v>0</c:v>
                </c:pt>
                <c:pt idx="4">
                  <c:v>0</c:v>
                </c:pt>
                <c:pt idx="5">
                  <c:v>0</c:v>
                </c:pt>
                <c:pt idx="6" formatCode="0%">
                  <c:v>0.01</c:v>
                </c:pt>
                <c:pt idx="7" formatCode="0%">
                  <c:v>0.05</c:v>
                </c:pt>
                <c:pt idx="8">
                  <c:v>0</c:v>
                </c:pt>
                <c:pt idx="9">
                  <c:v>0</c:v>
                </c:pt>
                <c:pt idx="10">
                  <c:v>0</c:v>
                </c:pt>
                <c:pt idx="11">
                  <c:v>0</c:v>
                </c:pt>
                <c:pt idx="12">
                  <c:v>0</c:v>
                </c:pt>
                <c:pt idx="13">
                  <c:v>0</c:v>
                </c:pt>
                <c:pt idx="14">
                  <c:v>0</c:v>
                </c:pt>
                <c:pt idx="15">
                  <c:v>0</c:v>
                </c:pt>
                <c:pt idx="16">
                  <c:v>0</c:v>
                </c:pt>
              </c:numCache>
            </c:numRef>
          </c:val>
        </c:ser>
        <c:ser>
          <c:idx val="4"/>
          <c:order val="4"/>
          <c:tx>
            <c:strRef>
              <c:f>'[812015111p1g007.xls]Fig 1.7'!$C$8</c:f>
              <c:strCache>
                <c:ptCount val="1"/>
                <c:pt idx="0">
                  <c:v>Taxes on profits (.e.g company taxes)</c:v>
                </c:pt>
              </c:strCache>
            </c:strRef>
          </c:tx>
          <c:invertIfNegative val="0"/>
          <c:cat>
            <c:strRef>
              <c:f>'[812015111p1g007.xls]Fig 1.7'!$A$9:$A$25</c:f>
              <c:strCache>
                <c:ptCount val="17"/>
                <c:pt idx="0">
                  <c:v>Australia</c:v>
                </c:pt>
                <c:pt idx="1">
                  <c:v>New Zealand</c:v>
                </c:pt>
                <c:pt idx="2">
                  <c:v>Norway</c:v>
                </c:pt>
                <c:pt idx="3">
                  <c:v>United Kingdom</c:v>
                </c:pt>
                <c:pt idx="4">
                  <c:v>Sweden</c:v>
                </c:pt>
                <c:pt idx="5">
                  <c:v>Chile</c:v>
                </c:pt>
                <c:pt idx="6">
                  <c:v>Hungary</c:v>
                </c:pt>
                <c:pt idx="7">
                  <c:v>France</c:v>
                </c:pt>
                <c:pt idx="8">
                  <c:v>Austria</c:v>
                </c:pt>
                <c:pt idx="9">
                  <c:v>Slovenia</c:v>
                </c:pt>
                <c:pt idx="10">
                  <c:v>Korea</c:v>
                </c:pt>
                <c:pt idx="11">
                  <c:v>Poland</c:v>
                </c:pt>
                <c:pt idx="12">
                  <c:v>Estonia</c:v>
                </c:pt>
                <c:pt idx="13">
                  <c:v>Germany</c:v>
                </c:pt>
                <c:pt idx="14">
                  <c:v>Netherlands</c:v>
                </c:pt>
                <c:pt idx="15">
                  <c:v>Czech republic</c:v>
                </c:pt>
                <c:pt idx="16">
                  <c:v>Slovak republic</c:v>
                </c:pt>
              </c:strCache>
            </c:strRef>
          </c:cat>
          <c:val>
            <c:numRef>
              <c:f>'[812015111p1g007.xls]Fig 1.7'!$C$9:$C$25</c:f>
              <c:numCache>
                <c:formatCode>General</c:formatCode>
                <c:ptCount val="17"/>
                <c:pt idx="0">
                  <c:v>0</c:v>
                </c:pt>
                <c:pt idx="1">
                  <c:v>0</c:v>
                </c:pt>
                <c:pt idx="2">
                  <c:v>0</c:v>
                </c:pt>
                <c:pt idx="3">
                  <c:v>0</c:v>
                </c:pt>
                <c:pt idx="4">
                  <c:v>0</c:v>
                </c:pt>
                <c:pt idx="5">
                  <c:v>0</c:v>
                </c:pt>
                <c:pt idx="6">
                  <c:v>0</c:v>
                </c:pt>
                <c:pt idx="7" formatCode="0%">
                  <c:v>0.01</c:v>
                </c:pt>
                <c:pt idx="8">
                  <c:v>0</c:v>
                </c:pt>
                <c:pt idx="9">
                  <c:v>0</c:v>
                </c:pt>
                <c:pt idx="10">
                  <c:v>0</c:v>
                </c:pt>
                <c:pt idx="11">
                  <c:v>0</c:v>
                </c:pt>
                <c:pt idx="12">
                  <c:v>0</c:v>
                </c:pt>
                <c:pt idx="13">
                  <c:v>0</c:v>
                </c:pt>
                <c:pt idx="14">
                  <c:v>0</c:v>
                </c:pt>
                <c:pt idx="15">
                  <c:v>0</c:v>
                </c:pt>
                <c:pt idx="16">
                  <c:v>0</c:v>
                </c:pt>
              </c:numCache>
            </c:numRef>
          </c:val>
        </c:ser>
        <c:ser>
          <c:idx val="5"/>
          <c:order val="5"/>
          <c:tx>
            <c:strRef>
              <c:f>'[812015111p1g007.xls]Fig 1.7'!$D$8</c:f>
              <c:strCache>
                <c:ptCount val="1"/>
                <c:pt idx="0">
                  <c:v>“Sin” taxes</c:v>
                </c:pt>
              </c:strCache>
            </c:strRef>
          </c:tx>
          <c:spPr>
            <a:solidFill>
              <a:srgbClr val="FF0000"/>
            </a:solidFill>
          </c:spPr>
          <c:invertIfNegative val="0"/>
          <c:cat>
            <c:strRef>
              <c:f>'[812015111p1g007.xls]Fig 1.7'!$A$9:$A$25</c:f>
              <c:strCache>
                <c:ptCount val="17"/>
                <c:pt idx="0">
                  <c:v>Australia</c:v>
                </c:pt>
                <c:pt idx="1">
                  <c:v>New Zealand</c:v>
                </c:pt>
                <c:pt idx="2">
                  <c:v>Norway</c:v>
                </c:pt>
                <c:pt idx="3">
                  <c:v>United Kingdom</c:v>
                </c:pt>
                <c:pt idx="4">
                  <c:v>Sweden</c:v>
                </c:pt>
                <c:pt idx="5">
                  <c:v>Chile</c:v>
                </c:pt>
                <c:pt idx="6">
                  <c:v>Hungary</c:v>
                </c:pt>
                <c:pt idx="7">
                  <c:v>France</c:v>
                </c:pt>
                <c:pt idx="8">
                  <c:v>Austria</c:v>
                </c:pt>
                <c:pt idx="9">
                  <c:v>Slovenia</c:v>
                </c:pt>
                <c:pt idx="10">
                  <c:v>Korea</c:v>
                </c:pt>
                <c:pt idx="11">
                  <c:v>Poland</c:v>
                </c:pt>
                <c:pt idx="12">
                  <c:v>Estonia</c:v>
                </c:pt>
                <c:pt idx="13">
                  <c:v>Germany</c:v>
                </c:pt>
                <c:pt idx="14">
                  <c:v>Netherlands</c:v>
                </c:pt>
                <c:pt idx="15">
                  <c:v>Czech republic</c:v>
                </c:pt>
                <c:pt idx="16">
                  <c:v>Slovak republic</c:v>
                </c:pt>
              </c:strCache>
            </c:strRef>
          </c:cat>
          <c:val>
            <c:numRef>
              <c:f>'[812015111p1g007.xls]Fig 1.7'!$D$9:$D$25</c:f>
              <c:numCache>
                <c:formatCode>General</c:formatCode>
                <c:ptCount val="17"/>
                <c:pt idx="0">
                  <c:v>0</c:v>
                </c:pt>
                <c:pt idx="1">
                  <c:v>0</c:v>
                </c:pt>
                <c:pt idx="2">
                  <c:v>0</c:v>
                </c:pt>
                <c:pt idx="3">
                  <c:v>0</c:v>
                </c:pt>
                <c:pt idx="4">
                  <c:v>0</c:v>
                </c:pt>
                <c:pt idx="5">
                  <c:v>0</c:v>
                </c:pt>
                <c:pt idx="6" formatCode="0%">
                  <c:v>0.01</c:v>
                </c:pt>
                <c:pt idx="7" formatCode="0%">
                  <c:v>0.06</c:v>
                </c:pt>
                <c:pt idx="8">
                  <c:v>0</c:v>
                </c:pt>
                <c:pt idx="9">
                  <c:v>0</c:v>
                </c:pt>
                <c:pt idx="10" formatCode="0.00%">
                  <c:v>2.41E-2</c:v>
                </c:pt>
                <c:pt idx="11">
                  <c:v>0</c:v>
                </c:pt>
                <c:pt idx="12">
                  <c:v>0</c:v>
                </c:pt>
                <c:pt idx="13">
                  <c:v>0</c:v>
                </c:pt>
                <c:pt idx="14">
                  <c:v>0</c:v>
                </c:pt>
                <c:pt idx="15">
                  <c:v>0</c:v>
                </c:pt>
                <c:pt idx="16">
                  <c:v>0</c:v>
                </c:pt>
              </c:numCache>
            </c:numRef>
          </c:val>
        </c:ser>
        <c:ser>
          <c:idx val="6"/>
          <c:order val="6"/>
          <c:tx>
            <c:strRef>
              <c:f>'[812015111p1g007.xls]Fig 1.7'!$H$8</c:f>
              <c:strCache>
                <c:ptCount val="1"/>
                <c:pt idx="0">
                  <c:v>Other</c:v>
                </c:pt>
              </c:strCache>
            </c:strRef>
          </c:tx>
          <c:spPr>
            <a:pattFill prst="pct10">
              <a:fgClr>
                <a:srgbClr val="00B0F0"/>
              </a:fgClr>
              <a:bgClr>
                <a:schemeClr val="bg1"/>
              </a:bgClr>
            </a:pattFill>
          </c:spPr>
          <c:invertIfNegative val="0"/>
          <c:cat>
            <c:strRef>
              <c:f>'[812015111p1g007.xls]Fig 1.7'!$A$9:$A$25</c:f>
              <c:strCache>
                <c:ptCount val="17"/>
                <c:pt idx="0">
                  <c:v>Australia</c:v>
                </c:pt>
                <c:pt idx="1">
                  <c:v>New Zealand</c:v>
                </c:pt>
                <c:pt idx="2">
                  <c:v>Norway</c:v>
                </c:pt>
                <c:pt idx="3">
                  <c:v>United Kingdom</c:v>
                </c:pt>
                <c:pt idx="4">
                  <c:v>Sweden</c:v>
                </c:pt>
                <c:pt idx="5">
                  <c:v>Chile</c:v>
                </c:pt>
                <c:pt idx="6">
                  <c:v>Hungary</c:v>
                </c:pt>
                <c:pt idx="7">
                  <c:v>France</c:v>
                </c:pt>
                <c:pt idx="8">
                  <c:v>Austria</c:v>
                </c:pt>
                <c:pt idx="9">
                  <c:v>Slovenia</c:v>
                </c:pt>
                <c:pt idx="10">
                  <c:v>Korea</c:v>
                </c:pt>
                <c:pt idx="11">
                  <c:v>Poland</c:v>
                </c:pt>
                <c:pt idx="12">
                  <c:v>Estonia</c:v>
                </c:pt>
                <c:pt idx="13">
                  <c:v>Germany</c:v>
                </c:pt>
                <c:pt idx="14">
                  <c:v>Netherlands</c:v>
                </c:pt>
                <c:pt idx="15">
                  <c:v>Czech republic</c:v>
                </c:pt>
                <c:pt idx="16">
                  <c:v>Slovak republic</c:v>
                </c:pt>
              </c:strCache>
            </c:strRef>
          </c:cat>
          <c:val>
            <c:numRef>
              <c:f>'[812015111p1g007.xls]Fig 1.7'!$H$9:$H$25</c:f>
              <c:numCache>
                <c:formatCode>General</c:formatCode>
                <c:ptCount val="17"/>
                <c:pt idx="0">
                  <c:v>0</c:v>
                </c:pt>
                <c:pt idx="1">
                  <c:v>0</c:v>
                </c:pt>
                <c:pt idx="2" formatCode="0%">
                  <c:v>0.05</c:v>
                </c:pt>
                <c:pt idx="3">
                  <c:v>0</c:v>
                </c:pt>
                <c:pt idx="4" formatCode="0%">
                  <c:v>0.1</c:v>
                </c:pt>
                <c:pt idx="5" formatCode="0%">
                  <c:v>0.1</c:v>
                </c:pt>
                <c:pt idx="6" formatCode="0%">
                  <c:v>0.04</c:v>
                </c:pt>
                <c:pt idx="7" formatCode="0%">
                  <c:v>0</c:v>
                </c:pt>
                <c:pt idx="8">
                  <c:v>0</c:v>
                </c:pt>
                <c:pt idx="9" formatCode="0.0%">
                  <c:v>1.7999999999999999E-2</c:v>
                </c:pt>
                <c:pt idx="10">
                  <c:v>0</c:v>
                </c:pt>
                <c:pt idx="11">
                  <c:v>0</c:v>
                </c:pt>
                <c:pt idx="12" formatCode="0%">
                  <c:v>0.01</c:v>
                </c:pt>
                <c:pt idx="13">
                  <c:v>0</c:v>
                </c:pt>
                <c:pt idx="14" formatCode="0%">
                  <c:v>0.06</c:v>
                </c:pt>
                <c:pt idx="15" formatCode="0%">
                  <c:v>0.03</c:v>
                </c:pt>
                <c:pt idx="16" formatCode="0.00%">
                  <c:v>4.3999999999999997E-2</c:v>
                </c:pt>
              </c:numCache>
            </c:numRef>
          </c:val>
        </c:ser>
        <c:dLbls>
          <c:showLegendKey val="0"/>
          <c:showVal val="0"/>
          <c:showCatName val="0"/>
          <c:showSerName val="0"/>
          <c:showPercent val="0"/>
          <c:showBubbleSize val="0"/>
        </c:dLbls>
        <c:gapWidth val="150"/>
        <c:overlap val="100"/>
        <c:axId val="152339584"/>
        <c:axId val="152341120"/>
      </c:barChart>
      <c:catAx>
        <c:axId val="152339584"/>
        <c:scaling>
          <c:orientation val="minMax"/>
        </c:scaling>
        <c:delete val="0"/>
        <c:axPos val="b"/>
        <c:numFmt formatCode="General" sourceLinked="0"/>
        <c:majorTickMark val="out"/>
        <c:minorTickMark val="none"/>
        <c:tickLblPos val="nextTo"/>
        <c:txPr>
          <a:bodyPr rot="-2700000" vert="horz"/>
          <a:lstStyle/>
          <a:p>
            <a:pPr>
              <a:defRPr sz="1000" b="0" i="0" u="none" strike="noStrike" baseline="0">
                <a:solidFill>
                  <a:srgbClr val="000000"/>
                </a:solidFill>
                <a:latin typeface="Calibri"/>
                <a:ea typeface="Calibri"/>
                <a:cs typeface="Calibri"/>
              </a:defRPr>
            </a:pPr>
            <a:endParaRPr lang="en-US"/>
          </a:p>
        </c:txPr>
        <c:crossAx val="152341120"/>
        <c:crosses val="autoZero"/>
        <c:auto val="1"/>
        <c:lblAlgn val="ctr"/>
        <c:lblOffset val="100"/>
        <c:noMultiLvlLbl val="0"/>
      </c:catAx>
      <c:valAx>
        <c:axId val="152341120"/>
        <c:scaling>
          <c:orientation val="minMax"/>
          <c:max val="1"/>
          <c:min val="0"/>
        </c:scaling>
        <c:delete val="0"/>
        <c:axPos val="l"/>
        <c:majorGridlines/>
        <c:numFmt formatCode="0%"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152339584"/>
        <c:crosses val="autoZero"/>
        <c:crossBetween val="between"/>
        <c:majorUnit val="0.25"/>
      </c:valAx>
    </c:plotArea>
    <c:legend>
      <c:legendPos val="t"/>
      <c:layout>
        <c:manualLayout>
          <c:xMode val="edge"/>
          <c:yMode val="edge"/>
          <c:x val="0"/>
          <c:y val="8.1195958798303686E-2"/>
          <c:w val="1"/>
          <c:h val="0.15822382070375315"/>
        </c:manualLayout>
      </c:layout>
      <c:overlay val="0"/>
      <c:txPr>
        <a:bodyPr/>
        <a:lstStyle/>
        <a:p>
          <a:pPr>
            <a:defRPr sz="1100" b="0" i="0" u="none" strike="noStrike" baseline="0">
              <a:solidFill>
                <a:srgbClr val="000000"/>
              </a:solidFill>
              <a:latin typeface="Calibri"/>
              <a:ea typeface="Calibri"/>
              <a:cs typeface="Calibri"/>
            </a:defRPr>
          </a:pPr>
          <a:endParaRPr lang="en-US"/>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sz="1400" b="0"/>
            </a:pPr>
            <a:r>
              <a:rPr lang="en-GB" sz="1400" b="0" dirty="0" smtClean="0"/>
              <a:t>Share of health spending by financing, OECD, 2015</a:t>
            </a:r>
            <a:endParaRPr lang="en-GB" sz="1400" b="0" dirty="0"/>
          </a:p>
        </c:rich>
      </c:tx>
      <c:layout/>
      <c:overlay val="0"/>
    </c:title>
    <c:autoTitleDeleted val="0"/>
    <c:plotArea>
      <c:layout/>
      <c:pieChart>
        <c:varyColors val="1"/>
        <c:ser>
          <c:idx val="0"/>
          <c:order val="0"/>
          <c:tx>
            <c:strRef>
              <c:f>Sheet1!$E$8</c:f>
              <c:strCache>
                <c:ptCount val="1"/>
                <c:pt idx="0">
                  <c:v>OECD35</c:v>
                </c:pt>
              </c:strCache>
            </c:strRef>
          </c:tx>
          <c:dPt>
            <c:idx val="0"/>
            <c:bubble3D val="0"/>
          </c:dPt>
          <c:dPt>
            <c:idx val="1"/>
            <c:bubble3D val="0"/>
          </c:dPt>
          <c:dPt>
            <c:idx val="2"/>
            <c:bubble3D val="0"/>
          </c:dPt>
          <c:dPt>
            <c:idx val="3"/>
            <c:bubble3D val="0"/>
          </c:dPt>
          <c:dPt>
            <c:idx val="4"/>
            <c:bubble3D val="0"/>
          </c:dPt>
          <c:dLbls>
            <c:dLbl>
              <c:idx val="3"/>
              <c:delete val="1"/>
            </c:dLbl>
            <c:spPr>
              <a:noFill/>
            </c:spPr>
            <c:txPr>
              <a:bodyPr/>
              <a:lstStyle/>
              <a:p>
                <a:pPr>
                  <a:defRPr>
                    <a:solidFill>
                      <a:schemeClr val="bg1"/>
                    </a:solidFill>
                  </a:defRPr>
                </a:pPr>
                <a:endParaRPr lang="en-US"/>
              </a:p>
            </c:txPr>
            <c:dLblPos val="ctr"/>
            <c:showLegendKey val="0"/>
            <c:showVal val="1"/>
            <c:showCatName val="0"/>
            <c:showSerName val="0"/>
            <c:showPercent val="0"/>
            <c:showBubbleSize val="0"/>
            <c:showLeaderLines val="0"/>
          </c:dLbls>
          <c:cat>
            <c:strRef>
              <c:f>Sheet1!$F$7:$I$7</c:f>
              <c:strCache>
                <c:ptCount val="4"/>
                <c:pt idx="0">
                  <c:v>Government / compulsory</c:v>
                </c:pt>
                <c:pt idx="1">
                  <c:v>Out-of-pocket</c:v>
                </c:pt>
                <c:pt idx="2">
                  <c:v>Voluntary health insurance</c:v>
                </c:pt>
                <c:pt idx="3">
                  <c:v>Other</c:v>
                </c:pt>
              </c:strCache>
            </c:strRef>
          </c:cat>
          <c:val>
            <c:numRef>
              <c:f>Sheet1!$F$8:$I$8</c:f>
              <c:numCache>
                <c:formatCode>0</c:formatCode>
                <c:ptCount val="4"/>
                <c:pt idx="0">
                  <c:v>73</c:v>
                </c:pt>
                <c:pt idx="1">
                  <c:v>20.272657189614758</c:v>
                </c:pt>
                <c:pt idx="2">
                  <c:v>5.5103623548854834</c:v>
                </c:pt>
                <c:pt idx="3">
                  <c:v>1.6886927592591463</c:v>
                </c:pt>
              </c:numCache>
            </c:numRef>
          </c:val>
        </c:ser>
        <c:dLbls>
          <c:showLegendKey val="0"/>
          <c:showVal val="0"/>
          <c:showCatName val="0"/>
          <c:showSerName val="0"/>
          <c:showPercent val="0"/>
          <c:showBubbleSize val="0"/>
          <c:showLeaderLines val="0"/>
        </c:dLbls>
        <c:firstSliceAng val="0"/>
      </c:pieChart>
      <c:spPr>
        <a:extLst/>
      </c:spPr>
    </c:plotArea>
    <c:legend>
      <c:legendPos val="b"/>
      <c:layout>
        <c:manualLayout>
          <c:xMode val="edge"/>
          <c:yMode val="edge"/>
          <c:x val="9.9170497725005399E-2"/>
          <c:y val="0.80673128517635151"/>
          <c:w val="0.85169765660583729"/>
          <c:h val="0.17075348601928395"/>
        </c:manualLayout>
      </c:layout>
      <c:overlay val="0"/>
      <c:txPr>
        <a:bodyPr/>
        <a:lstStyle/>
        <a:p>
          <a:pPr>
            <a:defRPr sz="1200"/>
          </a:pPr>
          <a:endParaRPr lang="en-US"/>
        </a:p>
      </c:txPr>
    </c:legend>
    <c:plotVisOnly val="1"/>
    <c:dispBlanksAs val="gap"/>
    <c:showDLblsOverMax val="0"/>
  </c:chart>
  <c:spPr>
    <a:extLst/>
  </c:spPr>
  <c:txPr>
    <a:bodyPr/>
    <a:lstStyle/>
    <a:p>
      <a:pPr>
        <a:defRPr sz="1800"/>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sz="1800"/>
            </a:pPr>
            <a:r>
              <a:rPr lang="en-GB" sz="1800" b="0" dirty="0" smtClean="0"/>
              <a:t>Job </a:t>
            </a:r>
            <a:r>
              <a:rPr lang="en-GB" sz="1800" b="0" dirty="0" err="1" smtClean="0"/>
              <a:t>automatability</a:t>
            </a:r>
            <a:r>
              <a:rPr lang="en-GB" sz="1800" b="0" baseline="0" dirty="0" smtClean="0"/>
              <a:t> for ~40 occupations (using European data)</a:t>
            </a:r>
            <a:endParaRPr lang="en-GB" sz="1800" b="0" dirty="0"/>
          </a:p>
        </c:rich>
      </c:tx>
      <c:layout/>
      <c:overlay val="0"/>
    </c:title>
    <c:autoTitleDeleted val="0"/>
    <c:plotArea>
      <c:layout>
        <c:manualLayout>
          <c:layoutTarget val="inner"/>
          <c:xMode val="edge"/>
          <c:yMode val="edge"/>
          <c:x val="4.351414657630634E-2"/>
          <c:y val="9.8526570048309184E-2"/>
          <c:w val="0.93840072837910782"/>
          <c:h val="0.43692361824337173"/>
        </c:manualLayout>
      </c:layout>
      <c:barChart>
        <c:barDir val="col"/>
        <c:grouping val="stacked"/>
        <c:varyColors val="0"/>
        <c:ser>
          <c:idx val="0"/>
          <c:order val="0"/>
          <c:tx>
            <c:strRef>
              <c:f>Risk_Automation_ByOccupation!$E$2</c:f>
              <c:strCache>
                <c:ptCount val="1"/>
                <c:pt idx="0">
                  <c:v>Share high risk</c:v>
                </c:pt>
              </c:strCache>
            </c:strRef>
          </c:tx>
          <c:invertIfNegative val="0"/>
          <c:dPt>
            <c:idx val="22"/>
            <c:invertIfNegative val="0"/>
            <c:bubble3D val="0"/>
            <c:spPr>
              <a:solidFill>
                <a:schemeClr val="accent3">
                  <a:lumMod val="75000"/>
                </a:schemeClr>
              </a:solidFill>
            </c:spPr>
          </c:dPt>
          <c:dPt>
            <c:idx val="24"/>
            <c:invertIfNegative val="0"/>
            <c:bubble3D val="0"/>
            <c:spPr>
              <a:solidFill>
                <a:schemeClr val="accent3">
                  <a:lumMod val="75000"/>
                </a:schemeClr>
              </a:solidFill>
            </c:spPr>
          </c:dPt>
          <c:dPt>
            <c:idx val="32"/>
            <c:invertIfNegative val="0"/>
            <c:bubble3D val="0"/>
            <c:spPr>
              <a:solidFill>
                <a:schemeClr val="accent3">
                  <a:lumMod val="75000"/>
                </a:schemeClr>
              </a:solidFill>
            </c:spPr>
          </c:dPt>
          <c:cat>
            <c:strRef>
              <c:f>Risk_Automation_ByOccupation!$A$3:$A$40</c:f>
              <c:strCache>
                <c:ptCount val="38"/>
                <c:pt idx="0">
                  <c:v>Food preparation assistants</c:v>
                </c:pt>
                <c:pt idx="1">
                  <c:v>Agricultural, forestry &amp; fishery labourers</c:v>
                </c:pt>
                <c:pt idx="2">
                  <c:v>Assemblers</c:v>
                </c:pt>
                <c:pt idx="3">
                  <c:v>Market-oriented skilled forestry, fishery and hunting workers</c:v>
                </c:pt>
                <c:pt idx="4">
                  <c:v>Drivers and mobile plant operators</c:v>
                </c:pt>
                <c:pt idx="5">
                  <c:v>Refuse workers &amp; other elementary workers</c:v>
                </c:pt>
                <c:pt idx="6">
                  <c:v>Stationary plant &amp; machine operators</c:v>
                </c:pt>
                <c:pt idx="7">
                  <c:v>Cleaners &amp; helpers</c:v>
                </c:pt>
                <c:pt idx="8">
                  <c:v>Labourers in mining, construction, manufact. &amp; transport</c:v>
                </c:pt>
                <c:pt idx="9">
                  <c:v>Market-oriented skilled agricultural workers</c:v>
                </c:pt>
                <c:pt idx="10">
                  <c:v>Food processing, wood working, other craft &amp; trades workers</c:v>
                </c:pt>
                <c:pt idx="11">
                  <c:v>Metal, machinery &amp; related trades workers</c:v>
                </c:pt>
                <c:pt idx="12">
                  <c:v>Handicraft &amp; printing workers</c:v>
                </c:pt>
                <c:pt idx="13">
                  <c:v>Building &amp; related trades workers, excl. electricians</c:v>
                </c:pt>
                <c:pt idx="14">
                  <c:v>Electrical &amp; electronic trades workers</c:v>
                </c:pt>
                <c:pt idx="15">
                  <c:v>Sales workers</c:v>
                </c:pt>
                <c:pt idx="16">
                  <c:v>Numerical &amp; material recording clerks</c:v>
                </c:pt>
                <c:pt idx="17">
                  <c:v>Personal service workers</c:v>
                </c:pt>
                <c:pt idx="18">
                  <c:v>General and keyboard clerks</c:v>
                </c:pt>
                <c:pt idx="19">
                  <c:v>Customer services clerks</c:v>
                </c:pt>
                <c:pt idx="20">
                  <c:v>Other clerical support workers</c:v>
                </c:pt>
                <c:pt idx="21">
                  <c:v>Protective services workers</c:v>
                </c:pt>
                <c:pt idx="22">
                  <c:v>Health associate professionals</c:v>
                </c:pt>
                <c:pt idx="23">
                  <c:v>IC technicians</c:v>
                </c:pt>
                <c:pt idx="24">
                  <c:v>Personal care workers</c:v>
                </c:pt>
                <c:pt idx="25">
                  <c:v>Business &amp; admin. associate prof.</c:v>
                </c:pt>
                <c:pt idx="26">
                  <c:v>Science &amp; engineering associate prof.</c:v>
                </c:pt>
                <c:pt idx="27">
                  <c:v>ICT professionals</c:v>
                </c:pt>
                <c:pt idx="28">
                  <c:v>Science &amp; engineering prof.</c:v>
                </c:pt>
                <c:pt idx="29">
                  <c:v>Legal, social &amp; cultural professionals</c:v>
                </c:pt>
                <c:pt idx="30">
                  <c:v>Business &amp; admin. professionals</c:v>
                </c:pt>
                <c:pt idx="31">
                  <c:v>Legal, social, cultural &amp; related associate prof.</c:v>
                </c:pt>
                <c:pt idx="32">
                  <c:v>Health professionals</c:v>
                </c:pt>
                <c:pt idx="33">
                  <c:v>Hospitality, retail &amp; other serv. managers</c:v>
                </c:pt>
                <c:pt idx="34">
                  <c:v>Chief executives, senior officials &amp; legislators</c:v>
                </c:pt>
                <c:pt idx="35">
                  <c:v>Admin. &amp; commercial managers</c:v>
                </c:pt>
                <c:pt idx="36">
                  <c:v>Teaching professionals</c:v>
                </c:pt>
                <c:pt idx="37">
                  <c:v>Production &amp; specialised serv. managers</c:v>
                </c:pt>
              </c:strCache>
            </c:strRef>
          </c:cat>
          <c:val>
            <c:numRef>
              <c:f>Risk_Automation_ByOccupation!$E$3:$E$40</c:f>
              <c:numCache>
                <c:formatCode>General</c:formatCode>
                <c:ptCount val="38"/>
                <c:pt idx="0">
                  <c:v>0.4884372353553772</c:v>
                </c:pt>
                <c:pt idx="1">
                  <c:v>0.35499539971351624</c:v>
                </c:pt>
                <c:pt idx="2">
                  <c:v>0.36302512884140015</c:v>
                </c:pt>
                <c:pt idx="3">
                  <c:v>0.44639766216278076</c:v>
                </c:pt>
                <c:pt idx="4">
                  <c:v>0.35201117396354675</c:v>
                </c:pt>
                <c:pt idx="5">
                  <c:v>0.3349493145942688</c:v>
                </c:pt>
                <c:pt idx="6">
                  <c:v>0.38715049624443054</c:v>
                </c:pt>
                <c:pt idx="7">
                  <c:v>0.25479626655578613</c:v>
                </c:pt>
                <c:pt idx="8">
                  <c:v>0.35805624723434448</c:v>
                </c:pt>
                <c:pt idx="9">
                  <c:v>0.24863629043102264</c:v>
                </c:pt>
                <c:pt idx="10">
                  <c:v>0.3055170476436615</c:v>
                </c:pt>
                <c:pt idx="11">
                  <c:v>0.26389995217323303</c:v>
                </c:pt>
                <c:pt idx="12">
                  <c:v>0.25031962990760803</c:v>
                </c:pt>
                <c:pt idx="13">
                  <c:v>0.22968320548534393</c:v>
                </c:pt>
                <c:pt idx="14">
                  <c:v>0.17119453847408295</c:v>
                </c:pt>
                <c:pt idx="15">
                  <c:v>0.15956932306289673</c:v>
                </c:pt>
                <c:pt idx="16">
                  <c:v>0.2135223001241684</c:v>
                </c:pt>
                <c:pt idx="17">
                  <c:v>0.19009265303611755</c:v>
                </c:pt>
                <c:pt idx="18">
                  <c:v>0.1833953857421875</c:v>
                </c:pt>
                <c:pt idx="19">
                  <c:v>0.13287676870822906</c:v>
                </c:pt>
                <c:pt idx="20">
                  <c:v>0.17564791440963745</c:v>
                </c:pt>
                <c:pt idx="21">
                  <c:v>0.11592277884483337</c:v>
                </c:pt>
                <c:pt idx="22">
                  <c:v>0.12428586184978485</c:v>
                </c:pt>
                <c:pt idx="23">
                  <c:v>5.7882241904735565E-2</c:v>
                </c:pt>
                <c:pt idx="24">
                  <c:v>0.11170869320631027</c:v>
                </c:pt>
                <c:pt idx="25">
                  <c:v>8.7634056806564331E-2</c:v>
                </c:pt>
                <c:pt idx="26">
                  <c:v>0.14378587901592255</c:v>
                </c:pt>
                <c:pt idx="27">
                  <c:v>7.1382313966751099E-2</c:v>
                </c:pt>
                <c:pt idx="28">
                  <c:v>4.9166671931743622E-2</c:v>
                </c:pt>
                <c:pt idx="29">
                  <c:v>6.7333295941352844E-2</c:v>
                </c:pt>
                <c:pt idx="30">
                  <c:v>5.4480575025081635E-2</c:v>
                </c:pt>
                <c:pt idx="31">
                  <c:v>5.345027893781662E-2</c:v>
                </c:pt>
                <c:pt idx="32">
                  <c:v>3.1563051044940948E-2</c:v>
                </c:pt>
                <c:pt idx="33">
                  <c:v>3.5229958593845367E-2</c:v>
                </c:pt>
                <c:pt idx="34">
                  <c:v>1.1671314015984535E-2</c:v>
                </c:pt>
                <c:pt idx="35">
                  <c:v>1.4066760428249836E-2</c:v>
                </c:pt>
                <c:pt idx="36">
                  <c:v>1.7588349059224129E-2</c:v>
                </c:pt>
                <c:pt idx="37">
                  <c:v>1.2004136107861996E-2</c:v>
                </c:pt>
              </c:numCache>
            </c:numRef>
          </c:val>
        </c:ser>
        <c:ser>
          <c:idx val="1"/>
          <c:order val="1"/>
          <c:tx>
            <c:strRef>
              <c:f>Risk_Automation_ByOccupation!$F$2</c:f>
              <c:strCache>
                <c:ptCount val="1"/>
                <c:pt idx="0">
                  <c:v>Share significant risk</c:v>
                </c:pt>
              </c:strCache>
            </c:strRef>
          </c:tx>
          <c:invertIfNegative val="0"/>
          <c:dPt>
            <c:idx val="22"/>
            <c:invertIfNegative val="0"/>
            <c:bubble3D val="0"/>
            <c:spPr>
              <a:solidFill>
                <a:schemeClr val="accent3">
                  <a:lumMod val="40000"/>
                  <a:lumOff val="60000"/>
                </a:schemeClr>
              </a:solidFill>
            </c:spPr>
          </c:dPt>
          <c:dPt>
            <c:idx val="24"/>
            <c:invertIfNegative val="0"/>
            <c:bubble3D val="0"/>
            <c:spPr>
              <a:solidFill>
                <a:schemeClr val="accent3">
                  <a:lumMod val="40000"/>
                  <a:lumOff val="60000"/>
                </a:schemeClr>
              </a:solidFill>
            </c:spPr>
          </c:dPt>
          <c:dPt>
            <c:idx val="32"/>
            <c:invertIfNegative val="0"/>
            <c:bubble3D val="0"/>
            <c:spPr>
              <a:solidFill>
                <a:schemeClr val="accent3">
                  <a:lumMod val="40000"/>
                  <a:lumOff val="60000"/>
                </a:schemeClr>
              </a:solidFill>
            </c:spPr>
          </c:dPt>
          <c:cat>
            <c:strRef>
              <c:f>Risk_Automation_ByOccupation!$A$3:$A$40</c:f>
              <c:strCache>
                <c:ptCount val="38"/>
                <c:pt idx="0">
                  <c:v>Food preparation assistants</c:v>
                </c:pt>
                <c:pt idx="1">
                  <c:v>Agricultural, forestry &amp; fishery labourers</c:v>
                </c:pt>
                <c:pt idx="2">
                  <c:v>Assemblers</c:v>
                </c:pt>
                <c:pt idx="3">
                  <c:v>Market-oriented skilled forestry, fishery and hunting workers</c:v>
                </c:pt>
                <c:pt idx="4">
                  <c:v>Drivers and mobile plant operators</c:v>
                </c:pt>
                <c:pt idx="5">
                  <c:v>Refuse workers &amp; other elementary workers</c:v>
                </c:pt>
                <c:pt idx="6">
                  <c:v>Stationary plant &amp; machine operators</c:v>
                </c:pt>
                <c:pt idx="7">
                  <c:v>Cleaners &amp; helpers</c:v>
                </c:pt>
                <c:pt idx="8">
                  <c:v>Labourers in mining, construction, manufact. &amp; transport</c:v>
                </c:pt>
                <c:pt idx="9">
                  <c:v>Market-oriented skilled agricultural workers</c:v>
                </c:pt>
                <c:pt idx="10">
                  <c:v>Food processing, wood working, other craft &amp; trades workers</c:v>
                </c:pt>
                <c:pt idx="11">
                  <c:v>Metal, machinery &amp; related trades workers</c:v>
                </c:pt>
                <c:pt idx="12">
                  <c:v>Handicraft &amp; printing workers</c:v>
                </c:pt>
                <c:pt idx="13">
                  <c:v>Building &amp; related trades workers, excl. electricians</c:v>
                </c:pt>
                <c:pt idx="14">
                  <c:v>Electrical &amp; electronic trades workers</c:v>
                </c:pt>
                <c:pt idx="15">
                  <c:v>Sales workers</c:v>
                </c:pt>
                <c:pt idx="16">
                  <c:v>Numerical &amp; material recording clerks</c:v>
                </c:pt>
                <c:pt idx="17">
                  <c:v>Personal service workers</c:v>
                </c:pt>
                <c:pt idx="18">
                  <c:v>General and keyboard clerks</c:v>
                </c:pt>
                <c:pt idx="19">
                  <c:v>Customer services clerks</c:v>
                </c:pt>
                <c:pt idx="20">
                  <c:v>Other clerical support workers</c:v>
                </c:pt>
                <c:pt idx="21">
                  <c:v>Protective services workers</c:v>
                </c:pt>
                <c:pt idx="22">
                  <c:v>Health associate professionals</c:v>
                </c:pt>
                <c:pt idx="23">
                  <c:v>IC technicians</c:v>
                </c:pt>
                <c:pt idx="24">
                  <c:v>Personal care workers</c:v>
                </c:pt>
                <c:pt idx="25">
                  <c:v>Business &amp; admin. associate prof.</c:v>
                </c:pt>
                <c:pt idx="26">
                  <c:v>Science &amp; engineering associate prof.</c:v>
                </c:pt>
                <c:pt idx="27">
                  <c:v>ICT professionals</c:v>
                </c:pt>
                <c:pt idx="28">
                  <c:v>Science &amp; engineering prof.</c:v>
                </c:pt>
                <c:pt idx="29">
                  <c:v>Legal, social &amp; cultural professionals</c:v>
                </c:pt>
                <c:pt idx="30">
                  <c:v>Business &amp; admin. professionals</c:v>
                </c:pt>
                <c:pt idx="31">
                  <c:v>Legal, social, cultural &amp; related associate prof.</c:v>
                </c:pt>
                <c:pt idx="32">
                  <c:v>Health professionals</c:v>
                </c:pt>
                <c:pt idx="33">
                  <c:v>Hospitality, retail &amp; other serv. managers</c:v>
                </c:pt>
                <c:pt idx="34">
                  <c:v>Chief executives, senior officials &amp; legislators</c:v>
                </c:pt>
                <c:pt idx="35">
                  <c:v>Admin. &amp; commercial managers</c:v>
                </c:pt>
                <c:pt idx="36">
                  <c:v>Teaching professionals</c:v>
                </c:pt>
                <c:pt idx="37">
                  <c:v>Production &amp; specialised serv. managers</c:v>
                </c:pt>
              </c:strCache>
            </c:strRef>
          </c:cat>
          <c:val>
            <c:numRef>
              <c:f>Risk_Automation_ByOccupation!$F$3:$F$40</c:f>
              <c:numCache>
                <c:formatCode>General</c:formatCode>
                <c:ptCount val="38"/>
                <c:pt idx="0">
                  <c:v>0.37696132063865662</c:v>
                </c:pt>
                <c:pt idx="1">
                  <c:v>0.49920472502708435</c:v>
                </c:pt>
                <c:pt idx="2">
                  <c:v>0.45767548680305481</c:v>
                </c:pt>
                <c:pt idx="3">
                  <c:v>0.22088713943958282</c:v>
                </c:pt>
                <c:pt idx="4">
                  <c:v>0.44018098711967468</c:v>
                </c:pt>
                <c:pt idx="5">
                  <c:v>0.48292368650436401</c:v>
                </c:pt>
                <c:pt idx="6">
                  <c:v>0.37780535221099854</c:v>
                </c:pt>
                <c:pt idx="7">
                  <c:v>0.57708871364593506</c:v>
                </c:pt>
                <c:pt idx="8">
                  <c:v>0.39171868562698364</c:v>
                </c:pt>
                <c:pt idx="9">
                  <c:v>0.44048357009887695</c:v>
                </c:pt>
                <c:pt idx="10">
                  <c:v>0.37635651230812073</c:v>
                </c:pt>
                <c:pt idx="11">
                  <c:v>0.38474056124687195</c:v>
                </c:pt>
                <c:pt idx="12">
                  <c:v>0.3429877758026123</c:v>
                </c:pt>
                <c:pt idx="13">
                  <c:v>0.34970676898956299</c:v>
                </c:pt>
                <c:pt idx="14">
                  <c:v>0.38948670029640198</c:v>
                </c:pt>
                <c:pt idx="15">
                  <c:v>0.40666124224662781</c:v>
                </c:pt>
                <c:pt idx="16">
                  <c:v>0.36455357074737549</c:v>
                </c:pt>
                <c:pt idx="17">
                  <c:v>0.34908425807952881</c:v>
                </c:pt>
                <c:pt idx="18">
                  <c:v>0.35998028516769409</c:v>
                </c:pt>
                <c:pt idx="19">
                  <c:v>0.40116468071937561</c:v>
                </c:pt>
                <c:pt idx="20">
                  <c:v>0.32476168870925903</c:v>
                </c:pt>
                <c:pt idx="21">
                  <c:v>0.32168912887573242</c:v>
                </c:pt>
                <c:pt idx="22">
                  <c:v>0.28744393587112427</c:v>
                </c:pt>
                <c:pt idx="23">
                  <c:v>0.34104076027870178</c:v>
                </c:pt>
                <c:pt idx="24">
                  <c:v>0.30401656031608582</c:v>
                </c:pt>
                <c:pt idx="25">
                  <c:v>0.29507368803024292</c:v>
                </c:pt>
                <c:pt idx="26">
                  <c:v>0.22694168984889984</c:v>
                </c:pt>
                <c:pt idx="27">
                  <c:v>0.27627721428871155</c:v>
                </c:pt>
                <c:pt idx="28">
                  <c:v>0.23641230165958405</c:v>
                </c:pt>
                <c:pt idx="29">
                  <c:v>0.21262931823730469</c:v>
                </c:pt>
                <c:pt idx="30">
                  <c:v>0.20479905605316162</c:v>
                </c:pt>
                <c:pt idx="31">
                  <c:v>0.23729787766933441</c:v>
                </c:pt>
                <c:pt idx="32">
                  <c:v>0.1746252179145813</c:v>
                </c:pt>
                <c:pt idx="33">
                  <c:v>0.12664982676506042</c:v>
                </c:pt>
                <c:pt idx="34">
                  <c:v>0.1179770827293396</c:v>
                </c:pt>
                <c:pt idx="35">
                  <c:v>0.10453367978334427</c:v>
                </c:pt>
                <c:pt idx="36">
                  <c:v>0.12862852215766907</c:v>
                </c:pt>
                <c:pt idx="37">
                  <c:v>8.5669994354248047E-2</c:v>
                </c:pt>
              </c:numCache>
            </c:numRef>
          </c:val>
        </c:ser>
        <c:dLbls>
          <c:showLegendKey val="0"/>
          <c:showVal val="0"/>
          <c:showCatName val="0"/>
          <c:showSerName val="0"/>
          <c:showPercent val="0"/>
          <c:showBubbleSize val="0"/>
        </c:dLbls>
        <c:gapWidth val="150"/>
        <c:overlap val="100"/>
        <c:axId val="152815104"/>
        <c:axId val="152816640"/>
      </c:barChart>
      <c:catAx>
        <c:axId val="152815104"/>
        <c:scaling>
          <c:orientation val="minMax"/>
        </c:scaling>
        <c:delete val="0"/>
        <c:axPos val="b"/>
        <c:majorTickMark val="out"/>
        <c:minorTickMark val="none"/>
        <c:tickLblPos val="nextTo"/>
        <c:txPr>
          <a:bodyPr/>
          <a:lstStyle/>
          <a:p>
            <a:pPr>
              <a:defRPr sz="1100"/>
            </a:pPr>
            <a:endParaRPr lang="en-US"/>
          </a:p>
        </c:txPr>
        <c:crossAx val="152816640"/>
        <c:crosses val="autoZero"/>
        <c:auto val="1"/>
        <c:lblAlgn val="ctr"/>
        <c:lblOffset val="100"/>
        <c:noMultiLvlLbl val="0"/>
      </c:catAx>
      <c:valAx>
        <c:axId val="152816640"/>
        <c:scaling>
          <c:orientation val="minMax"/>
        </c:scaling>
        <c:delete val="0"/>
        <c:axPos val="l"/>
        <c:majorGridlines/>
        <c:numFmt formatCode="General" sourceLinked="1"/>
        <c:majorTickMark val="out"/>
        <c:minorTickMark val="none"/>
        <c:tickLblPos val="nextTo"/>
        <c:crossAx val="152815104"/>
        <c:crosses val="autoZero"/>
        <c:crossBetween val="between"/>
      </c:valAx>
    </c:plotArea>
    <c:legend>
      <c:legendPos val="r"/>
      <c:layout>
        <c:manualLayout>
          <c:xMode val="edge"/>
          <c:yMode val="edge"/>
          <c:x val="0.6038038902110292"/>
          <c:y val="0.15143215793677964"/>
          <c:w val="0.17627601562789319"/>
          <c:h val="0.15051732663851802"/>
        </c:manualLayout>
      </c:layout>
      <c:overlay val="0"/>
      <c:txPr>
        <a:bodyPr/>
        <a:lstStyle/>
        <a:p>
          <a:pPr>
            <a:defRPr sz="1200"/>
          </a:pPr>
          <a:endParaRPr lang="en-US"/>
        </a:p>
      </c:txPr>
    </c:legend>
    <c:plotVisOnly val="1"/>
    <c:dispBlanksAs val="gap"/>
    <c:showDLblsOverMax val="0"/>
  </c:chart>
  <c:txPr>
    <a:bodyPr/>
    <a:lstStyle/>
    <a:p>
      <a:pPr>
        <a:defRPr sz="1100">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a:lstStyle/>
          <a:p>
            <a:pPr>
              <a:defRPr sz="1800"/>
            </a:pPr>
            <a:r>
              <a:rPr lang="en-GB" sz="1800" b="0" dirty="0" smtClean="0"/>
              <a:t>Job </a:t>
            </a:r>
            <a:r>
              <a:rPr lang="en-GB" sz="1800" b="0" dirty="0" err="1" smtClean="0"/>
              <a:t>automatability</a:t>
            </a:r>
            <a:r>
              <a:rPr lang="en-GB" sz="1800" b="0" baseline="0" dirty="0" smtClean="0"/>
              <a:t> for select occupation fields (using European data)</a:t>
            </a:r>
            <a:endParaRPr lang="en-GB" sz="1800" b="0" dirty="0"/>
          </a:p>
        </c:rich>
      </c:tx>
      <c:layout/>
      <c:overlay val="0"/>
    </c:title>
    <c:autoTitleDeleted val="0"/>
    <c:plotArea>
      <c:layout>
        <c:manualLayout>
          <c:layoutTarget val="inner"/>
          <c:xMode val="edge"/>
          <c:yMode val="edge"/>
          <c:x val="4.3915271836695156E-2"/>
          <c:y val="0.10539403077516664"/>
          <c:w val="0.93198170297916916"/>
          <c:h val="0.67031663595242086"/>
        </c:manualLayout>
      </c:layout>
      <c:barChart>
        <c:barDir val="col"/>
        <c:grouping val="stacked"/>
        <c:varyColors val="0"/>
        <c:ser>
          <c:idx val="0"/>
          <c:order val="0"/>
          <c:tx>
            <c:strRef>
              <c:f>'Selected occupations'!$E$13</c:f>
              <c:strCache>
                <c:ptCount val="1"/>
                <c:pt idx="0">
                  <c:v>Share significant risk</c:v>
                </c:pt>
              </c:strCache>
            </c:strRef>
          </c:tx>
          <c:invertIfNegative val="0"/>
          <c:dPt>
            <c:idx val="2"/>
            <c:invertIfNegative val="0"/>
            <c:bubble3D val="0"/>
            <c:spPr>
              <a:solidFill>
                <a:schemeClr val="accent3">
                  <a:lumMod val="75000"/>
                </a:schemeClr>
              </a:solidFill>
            </c:spPr>
          </c:dPt>
          <c:dPt>
            <c:idx val="3"/>
            <c:invertIfNegative val="0"/>
            <c:bubble3D val="0"/>
            <c:spPr>
              <a:solidFill>
                <a:schemeClr val="accent3">
                  <a:lumMod val="75000"/>
                </a:schemeClr>
              </a:solidFill>
            </c:spPr>
          </c:dPt>
          <c:dPt>
            <c:idx val="5"/>
            <c:invertIfNegative val="0"/>
            <c:bubble3D val="0"/>
            <c:spPr>
              <a:solidFill>
                <a:schemeClr val="accent3">
                  <a:lumMod val="75000"/>
                </a:schemeClr>
              </a:solidFill>
            </c:spPr>
          </c:dPt>
          <c:cat>
            <c:strRef>
              <c:f>'Selected occupations'!$A$14:$A$20</c:f>
              <c:strCache>
                <c:ptCount val="7"/>
                <c:pt idx="0">
                  <c:v>Labourers in mining, construction, manufact. &amp; transport</c:v>
                </c:pt>
                <c:pt idx="1">
                  <c:v>Sales workers</c:v>
                </c:pt>
                <c:pt idx="2">
                  <c:v>Health associate professionals</c:v>
                </c:pt>
                <c:pt idx="3">
                  <c:v>Personal care workers</c:v>
                </c:pt>
                <c:pt idx="4">
                  <c:v>ICT professionals</c:v>
                </c:pt>
                <c:pt idx="5">
                  <c:v>Health professionals</c:v>
                </c:pt>
                <c:pt idx="6">
                  <c:v>Teaching professionals</c:v>
                </c:pt>
              </c:strCache>
            </c:strRef>
          </c:cat>
          <c:val>
            <c:numRef>
              <c:f>'Selected occupations'!$E$14:$E$20</c:f>
              <c:numCache>
                <c:formatCode>General</c:formatCode>
                <c:ptCount val="7"/>
                <c:pt idx="0">
                  <c:v>0.39171868562698364</c:v>
                </c:pt>
                <c:pt idx="1">
                  <c:v>0.40666124224662781</c:v>
                </c:pt>
                <c:pt idx="2">
                  <c:v>0.28744393587112427</c:v>
                </c:pt>
                <c:pt idx="3">
                  <c:v>0.30401656031608582</c:v>
                </c:pt>
                <c:pt idx="4">
                  <c:v>0.27627721428871155</c:v>
                </c:pt>
                <c:pt idx="5">
                  <c:v>0.1746252179145813</c:v>
                </c:pt>
                <c:pt idx="6">
                  <c:v>0.12862852215766907</c:v>
                </c:pt>
              </c:numCache>
            </c:numRef>
          </c:val>
        </c:ser>
        <c:ser>
          <c:idx val="1"/>
          <c:order val="1"/>
          <c:tx>
            <c:strRef>
              <c:f>'Selected occupations'!$F$13</c:f>
              <c:strCache>
                <c:ptCount val="1"/>
                <c:pt idx="0">
                  <c:v>Share high risk</c:v>
                </c:pt>
              </c:strCache>
            </c:strRef>
          </c:tx>
          <c:invertIfNegative val="0"/>
          <c:dPt>
            <c:idx val="2"/>
            <c:invertIfNegative val="0"/>
            <c:bubble3D val="0"/>
            <c:spPr>
              <a:solidFill>
                <a:schemeClr val="accent3">
                  <a:lumMod val="40000"/>
                  <a:lumOff val="60000"/>
                </a:schemeClr>
              </a:solidFill>
            </c:spPr>
          </c:dPt>
          <c:dPt>
            <c:idx val="3"/>
            <c:invertIfNegative val="0"/>
            <c:bubble3D val="0"/>
            <c:spPr>
              <a:solidFill>
                <a:schemeClr val="accent3">
                  <a:lumMod val="40000"/>
                  <a:lumOff val="60000"/>
                </a:schemeClr>
              </a:solidFill>
            </c:spPr>
          </c:dPt>
          <c:dPt>
            <c:idx val="5"/>
            <c:invertIfNegative val="0"/>
            <c:bubble3D val="0"/>
            <c:spPr>
              <a:solidFill>
                <a:schemeClr val="accent3">
                  <a:lumMod val="40000"/>
                  <a:lumOff val="60000"/>
                </a:schemeClr>
              </a:solidFill>
            </c:spPr>
          </c:dPt>
          <c:cat>
            <c:strRef>
              <c:f>'Selected occupations'!$A$14:$A$20</c:f>
              <c:strCache>
                <c:ptCount val="7"/>
                <c:pt idx="0">
                  <c:v>Labourers in mining, construction, manufact. &amp; transport</c:v>
                </c:pt>
                <c:pt idx="1">
                  <c:v>Sales workers</c:v>
                </c:pt>
                <c:pt idx="2">
                  <c:v>Health associate professionals</c:v>
                </c:pt>
                <c:pt idx="3">
                  <c:v>Personal care workers</c:v>
                </c:pt>
                <c:pt idx="4">
                  <c:v>ICT professionals</c:v>
                </c:pt>
                <c:pt idx="5">
                  <c:v>Health professionals</c:v>
                </c:pt>
                <c:pt idx="6">
                  <c:v>Teaching professionals</c:v>
                </c:pt>
              </c:strCache>
            </c:strRef>
          </c:cat>
          <c:val>
            <c:numRef>
              <c:f>'Selected occupations'!$F$14:$F$20</c:f>
              <c:numCache>
                <c:formatCode>General</c:formatCode>
                <c:ptCount val="7"/>
                <c:pt idx="0">
                  <c:v>0.35805624723434448</c:v>
                </c:pt>
                <c:pt idx="1">
                  <c:v>0.15956932306289673</c:v>
                </c:pt>
                <c:pt idx="2">
                  <c:v>0.12428586184978485</c:v>
                </c:pt>
                <c:pt idx="3">
                  <c:v>0.11170869320631027</c:v>
                </c:pt>
                <c:pt idx="4">
                  <c:v>7.1382313966751099E-2</c:v>
                </c:pt>
                <c:pt idx="5">
                  <c:v>3.1563051044940948E-2</c:v>
                </c:pt>
                <c:pt idx="6">
                  <c:v>1.7588349059224129E-2</c:v>
                </c:pt>
              </c:numCache>
            </c:numRef>
          </c:val>
        </c:ser>
        <c:dLbls>
          <c:showLegendKey val="0"/>
          <c:showVal val="0"/>
          <c:showCatName val="0"/>
          <c:showSerName val="0"/>
          <c:showPercent val="0"/>
          <c:showBubbleSize val="0"/>
        </c:dLbls>
        <c:gapWidth val="150"/>
        <c:overlap val="100"/>
        <c:axId val="206832000"/>
        <c:axId val="206833536"/>
      </c:barChart>
      <c:catAx>
        <c:axId val="206832000"/>
        <c:scaling>
          <c:orientation val="minMax"/>
        </c:scaling>
        <c:delete val="0"/>
        <c:axPos val="b"/>
        <c:majorTickMark val="out"/>
        <c:minorTickMark val="none"/>
        <c:tickLblPos val="nextTo"/>
        <c:crossAx val="206833536"/>
        <c:crosses val="autoZero"/>
        <c:auto val="1"/>
        <c:lblAlgn val="ctr"/>
        <c:lblOffset val="100"/>
        <c:noMultiLvlLbl val="0"/>
      </c:catAx>
      <c:valAx>
        <c:axId val="206833536"/>
        <c:scaling>
          <c:orientation val="minMax"/>
        </c:scaling>
        <c:delete val="0"/>
        <c:axPos val="l"/>
        <c:majorGridlines/>
        <c:numFmt formatCode="General" sourceLinked="1"/>
        <c:majorTickMark val="out"/>
        <c:minorTickMark val="none"/>
        <c:tickLblPos val="nextTo"/>
        <c:crossAx val="206832000"/>
        <c:crosses val="autoZero"/>
        <c:crossBetween val="between"/>
      </c:valAx>
    </c:plotArea>
    <c:legend>
      <c:legendPos val="r"/>
      <c:layout>
        <c:manualLayout>
          <c:xMode val="edge"/>
          <c:yMode val="edge"/>
          <c:x val="0.6360276937701127"/>
          <c:y val="0.19213248247257295"/>
          <c:w val="0.16251132968240561"/>
          <c:h val="9.0309426988937791E-2"/>
        </c:manualLayout>
      </c:layout>
      <c:overlay val="0"/>
    </c:legend>
    <c:plotVisOnly val="1"/>
    <c:dispBlanksAs val="gap"/>
    <c:showDLblsOverMax val="0"/>
  </c:chart>
  <c:txPr>
    <a:bodyPr/>
    <a:lstStyle/>
    <a:p>
      <a:pPr>
        <a:defRPr sz="1050">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a:t>Potential GDP</a:t>
            </a:r>
          </a:p>
          <a:p>
            <a:pPr>
              <a:defRPr/>
            </a:pPr>
            <a:r>
              <a:rPr lang="en-GB" b="0"/>
              <a:t>Select European countries</a:t>
            </a:r>
          </a:p>
        </c:rich>
      </c:tx>
      <c:layout/>
      <c:overlay val="0"/>
    </c:title>
    <c:autoTitleDeleted val="0"/>
    <c:plotArea>
      <c:layout/>
      <c:lineChart>
        <c:grouping val="standard"/>
        <c:varyColors val="0"/>
        <c:ser>
          <c:idx val="5"/>
          <c:order val="0"/>
          <c:tx>
            <c:strRef>
              <c:f>'Select Europe'!$A$12</c:f>
              <c:strCache>
                <c:ptCount val="1"/>
                <c:pt idx="0">
                  <c:v>France</c:v>
                </c:pt>
              </c:strCache>
            </c:strRef>
          </c:tx>
          <c:marker>
            <c:symbol val="none"/>
          </c:marker>
          <c:cat>
            <c:strRef>
              <c:f>'Select Europe'!$B$11:$E$11</c:f>
              <c:strCache>
                <c:ptCount val="4"/>
                <c:pt idx="0">
                  <c:v>2000-2007</c:v>
                </c:pt>
                <c:pt idx="1">
                  <c:v>2000-2013</c:v>
                </c:pt>
                <c:pt idx="2">
                  <c:v>2014-2030</c:v>
                </c:pt>
                <c:pt idx="3">
                  <c:v>2031-2060</c:v>
                </c:pt>
              </c:strCache>
            </c:strRef>
          </c:cat>
          <c:val>
            <c:numRef>
              <c:f>'Select Europe'!$B$12:$E$12</c:f>
              <c:numCache>
                <c:formatCode>0.0\ \ </c:formatCode>
                <c:ptCount val="4"/>
                <c:pt idx="0">
                  <c:v>1.7706252792100345</c:v>
                </c:pt>
                <c:pt idx="1">
                  <c:v>1.1974305135869332</c:v>
                </c:pt>
                <c:pt idx="2">
                  <c:v>2.1600188380293566</c:v>
                </c:pt>
                <c:pt idx="3">
                  <c:v>1.5189460327366202</c:v>
                </c:pt>
              </c:numCache>
            </c:numRef>
          </c:val>
          <c:smooth val="0"/>
        </c:ser>
        <c:ser>
          <c:idx val="6"/>
          <c:order val="1"/>
          <c:tx>
            <c:strRef>
              <c:f>'Select Europe'!$A$13</c:f>
              <c:strCache>
                <c:ptCount val="1"/>
                <c:pt idx="0">
                  <c:v>Germany</c:v>
                </c:pt>
              </c:strCache>
            </c:strRef>
          </c:tx>
          <c:marker>
            <c:symbol val="none"/>
          </c:marker>
          <c:cat>
            <c:strRef>
              <c:f>'Select Europe'!$B$11:$E$11</c:f>
              <c:strCache>
                <c:ptCount val="4"/>
                <c:pt idx="0">
                  <c:v>2000-2007</c:v>
                </c:pt>
                <c:pt idx="1">
                  <c:v>2000-2013</c:v>
                </c:pt>
                <c:pt idx="2">
                  <c:v>2014-2030</c:v>
                </c:pt>
                <c:pt idx="3">
                  <c:v>2031-2060</c:v>
                </c:pt>
              </c:strCache>
            </c:strRef>
          </c:cat>
          <c:val>
            <c:numRef>
              <c:f>'Select Europe'!$B$13:$E$13</c:f>
              <c:numCache>
                <c:formatCode>0.0\ \ </c:formatCode>
                <c:ptCount val="4"/>
                <c:pt idx="0">
                  <c:v>1.2595052698245954</c:v>
                </c:pt>
                <c:pt idx="1">
                  <c:v>1.162402253278275</c:v>
                </c:pt>
                <c:pt idx="2">
                  <c:v>1.0773880886383744</c:v>
                </c:pt>
                <c:pt idx="3">
                  <c:v>1.0574525274245601</c:v>
                </c:pt>
              </c:numCache>
            </c:numRef>
          </c:val>
          <c:smooth val="0"/>
        </c:ser>
        <c:ser>
          <c:idx val="7"/>
          <c:order val="2"/>
          <c:tx>
            <c:strRef>
              <c:f>'Select Europe'!$A$14</c:f>
              <c:strCache>
                <c:ptCount val="1"/>
                <c:pt idx="0">
                  <c:v>Greece</c:v>
                </c:pt>
              </c:strCache>
            </c:strRef>
          </c:tx>
          <c:marker>
            <c:symbol val="none"/>
          </c:marker>
          <c:cat>
            <c:strRef>
              <c:f>'Select Europe'!$B$11:$E$11</c:f>
              <c:strCache>
                <c:ptCount val="4"/>
                <c:pt idx="0">
                  <c:v>2000-2007</c:v>
                </c:pt>
                <c:pt idx="1">
                  <c:v>2000-2013</c:v>
                </c:pt>
                <c:pt idx="2">
                  <c:v>2014-2030</c:v>
                </c:pt>
                <c:pt idx="3">
                  <c:v>2031-2060</c:v>
                </c:pt>
              </c:strCache>
            </c:strRef>
          </c:cat>
          <c:val>
            <c:numRef>
              <c:f>'Select Europe'!$B$14:$E$14</c:f>
              <c:numCache>
                <c:formatCode>0.0\ \ </c:formatCode>
                <c:ptCount val="4"/>
                <c:pt idx="0">
                  <c:v>2.9536486745163359</c:v>
                </c:pt>
                <c:pt idx="1">
                  <c:v>-0.85101990747651868</c:v>
                </c:pt>
                <c:pt idx="2">
                  <c:v>2.2358926376128982</c:v>
                </c:pt>
                <c:pt idx="3">
                  <c:v>1.2712276392985822</c:v>
                </c:pt>
              </c:numCache>
            </c:numRef>
          </c:val>
          <c:smooth val="0"/>
        </c:ser>
        <c:ser>
          <c:idx val="12"/>
          <c:order val="3"/>
          <c:tx>
            <c:strRef>
              <c:f>'Select Europe'!$A$15</c:f>
              <c:strCache>
                <c:ptCount val="1"/>
                <c:pt idx="0">
                  <c:v>Italy</c:v>
                </c:pt>
              </c:strCache>
            </c:strRef>
          </c:tx>
          <c:marker>
            <c:symbol val="none"/>
          </c:marker>
          <c:cat>
            <c:strRef>
              <c:f>'Select Europe'!$B$11:$E$11</c:f>
              <c:strCache>
                <c:ptCount val="4"/>
                <c:pt idx="0">
                  <c:v>2000-2007</c:v>
                </c:pt>
                <c:pt idx="1">
                  <c:v>2000-2013</c:v>
                </c:pt>
                <c:pt idx="2">
                  <c:v>2014-2030</c:v>
                </c:pt>
                <c:pt idx="3">
                  <c:v>2031-2060</c:v>
                </c:pt>
              </c:strCache>
            </c:strRef>
          </c:cat>
          <c:val>
            <c:numRef>
              <c:f>'Select Europe'!$B$15:$E$15</c:f>
              <c:numCache>
                <c:formatCode>0.0\ \ </c:formatCode>
                <c:ptCount val="4"/>
                <c:pt idx="0">
                  <c:v>1.1830708513440273</c:v>
                </c:pt>
                <c:pt idx="1">
                  <c:v>1.7150485444300707E-3</c:v>
                </c:pt>
                <c:pt idx="2">
                  <c:v>1.5365252549458437</c:v>
                </c:pt>
                <c:pt idx="3">
                  <c:v>1.6978576758230244</c:v>
                </c:pt>
              </c:numCache>
            </c:numRef>
          </c:val>
          <c:smooth val="0"/>
        </c:ser>
        <c:ser>
          <c:idx val="14"/>
          <c:order val="4"/>
          <c:tx>
            <c:strRef>
              <c:f>'Select Europe'!$A$16</c:f>
              <c:strCache>
                <c:ptCount val="1"/>
                <c:pt idx="0">
                  <c:v>Poland</c:v>
                </c:pt>
              </c:strCache>
            </c:strRef>
          </c:tx>
          <c:marker>
            <c:symbol val="none"/>
          </c:marker>
          <c:cat>
            <c:strRef>
              <c:f>'Select Europe'!$B$11:$E$11</c:f>
              <c:strCache>
                <c:ptCount val="4"/>
                <c:pt idx="0">
                  <c:v>2000-2007</c:v>
                </c:pt>
                <c:pt idx="1">
                  <c:v>2000-2013</c:v>
                </c:pt>
                <c:pt idx="2">
                  <c:v>2014-2030</c:v>
                </c:pt>
                <c:pt idx="3">
                  <c:v>2031-2060</c:v>
                </c:pt>
              </c:strCache>
            </c:strRef>
          </c:cat>
          <c:val>
            <c:numRef>
              <c:f>'Select Europe'!$B$16:$E$16</c:f>
              <c:numCache>
                <c:formatCode>0.0\ \ </c:formatCode>
                <c:ptCount val="4"/>
                <c:pt idx="0">
                  <c:v>4.0653308740471967</c:v>
                </c:pt>
                <c:pt idx="1">
                  <c:v>3.4140389194026213</c:v>
                </c:pt>
                <c:pt idx="2">
                  <c:v>2.1727778475882555</c:v>
                </c:pt>
                <c:pt idx="3">
                  <c:v>0.87104633264065678</c:v>
                </c:pt>
              </c:numCache>
            </c:numRef>
          </c:val>
          <c:smooth val="0"/>
        </c:ser>
        <c:ser>
          <c:idx val="16"/>
          <c:order val="5"/>
          <c:tx>
            <c:strRef>
              <c:f>'Select Europe'!$A$17</c:f>
              <c:strCache>
                <c:ptCount val="1"/>
                <c:pt idx="0">
                  <c:v>Spain</c:v>
                </c:pt>
              </c:strCache>
            </c:strRef>
          </c:tx>
          <c:marker>
            <c:symbol val="none"/>
          </c:marker>
          <c:cat>
            <c:strRef>
              <c:f>'Select Europe'!$B$11:$E$11</c:f>
              <c:strCache>
                <c:ptCount val="4"/>
                <c:pt idx="0">
                  <c:v>2000-2007</c:v>
                </c:pt>
                <c:pt idx="1">
                  <c:v>2000-2013</c:v>
                </c:pt>
                <c:pt idx="2">
                  <c:v>2014-2030</c:v>
                </c:pt>
                <c:pt idx="3">
                  <c:v>2031-2060</c:v>
                </c:pt>
              </c:strCache>
            </c:strRef>
          </c:cat>
          <c:val>
            <c:numRef>
              <c:f>'Select Europe'!$B$17:$E$17</c:f>
              <c:numCache>
                <c:formatCode>0.0\ \ </c:formatCode>
                <c:ptCount val="4"/>
                <c:pt idx="0">
                  <c:v>3.2661776419340196</c:v>
                </c:pt>
                <c:pt idx="1">
                  <c:v>0.5758307438239143</c:v>
                </c:pt>
                <c:pt idx="2">
                  <c:v>1.5139178070230273</c:v>
                </c:pt>
                <c:pt idx="3">
                  <c:v>1.5740090986827489</c:v>
                </c:pt>
              </c:numCache>
            </c:numRef>
          </c:val>
          <c:smooth val="0"/>
        </c:ser>
        <c:ser>
          <c:idx val="17"/>
          <c:order val="6"/>
          <c:tx>
            <c:strRef>
              <c:f>'Select Europe'!$A$18</c:f>
              <c:strCache>
                <c:ptCount val="1"/>
                <c:pt idx="0">
                  <c:v>Sweden</c:v>
                </c:pt>
              </c:strCache>
            </c:strRef>
          </c:tx>
          <c:marker>
            <c:symbol val="none"/>
          </c:marker>
          <c:cat>
            <c:strRef>
              <c:f>'Select Europe'!$B$11:$E$11</c:f>
              <c:strCache>
                <c:ptCount val="4"/>
                <c:pt idx="0">
                  <c:v>2000-2007</c:v>
                </c:pt>
                <c:pt idx="1">
                  <c:v>2000-2013</c:v>
                </c:pt>
                <c:pt idx="2">
                  <c:v>2014-2030</c:v>
                </c:pt>
                <c:pt idx="3">
                  <c:v>2031-2060</c:v>
                </c:pt>
              </c:strCache>
            </c:strRef>
          </c:cat>
          <c:val>
            <c:numRef>
              <c:f>'Select Europe'!$B$18:$E$18</c:f>
              <c:numCache>
                <c:formatCode>0.0\ \ </c:formatCode>
                <c:ptCount val="4"/>
                <c:pt idx="0">
                  <c:v>2.6152671018548657</c:v>
                </c:pt>
                <c:pt idx="1">
                  <c:v>2.1087518822946358</c:v>
                </c:pt>
                <c:pt idx="2">
                  <c:v>2.580512116840767</c:v>
                </c:pt>
                <c:pt idx="3">
                  <c:v>1.6161770552750705</c:v>
                </c:pt>
              </c:numCache>
            </c:numRef>
          </c:val>
          <c:smooth val="0"/>
        </c:ser>
        <c:ser>
          <c:idx val="18"/>
          <c:order val="7"/>
          <c:tx>
            <c:strRef>
              <c:f>'Select Europe'!$A$19</c:f>
              <c:strCache>
                <c:ptCount val="1"/>
                <c:pt idx="0">
                  <c:v>Switzerland</c:v>
                </c:pt>
              </c:strCache>
            </c:strRef>
          </c:tx>
          <c:marker>
            <c:symbol val="none"/>
          </c:marker>
          <c:cat>
            <c:strRef>
              <c:f>'Select Europe'!$B$11:$E$11</c:f>
              <c:strCache>
                <c:ptCount val="4"/>
                <c:pt idx="0">
                  <c:v>2000-2007</c:v>
                </c:pt>
                <c:pt idx="1">
                  <c:v>2000-2013</c:v>
                </c:pt>
                <c:pt idx="2">
                  <c:v>2014-2030</c:v>
                </c:pt>
                <c:pt idx="3">
                  <c:v>2031-2060</c:v>
                </c:pt>
              </c:strCache>
            </c:strRef>
          </c:cat>
          <c:val>
            <c:numRef>
              <c:f>'Select Europe'!$B$19:$E$19</c:f>
              <c:numCache>
                <c:formatCode>0.0\ \ </c:formatCode>
                <c:ptCount val="4"/>
                <c:pt idx="0">
                  <c:v>1.8453386644526888</c:v>
                </c:pt>
                <c:pt idx="1">
                  <c:v>1.8518878752412076</c:v>
                </c:pt>
                <c:pt idx="2">
                  <c:v>2.1054686971976677</c:v>
                </c:pt>
                <c:pt idx="3">
                  <c:v>1.6589649238212723</c:v>
                </c:pt>
              </c:numCache>
            </c:numRef>
          </c:val>
          <c:smooth val="0"/>
        </c:ser>
        <c:ser>
          <c:idx val="19"/>
          <c:order val="8"/>
          <c:tx>
            <c:strRef>
              <c:f>'Select Europe'!$A$20</c:f>
              <c:strCache>
                <c:ptCount val="1"/>
                <c:pt idx="0">
                  <c:v>United Kingdom</c:v>
                </c:pt>
              </c:strCache>
            </c:strRef>
          </c:tx>
          <c:marker>
            <c:symbol val="none"/>
          </c:marker>
          <c:cat>
            <c:strRef>
              <c:f>'Select Europe'!$B$11:$E$11</c:f>
              <c:strCache>
                <c:ptCount val="4"/>
                <c:pt idx="0">
                  <c:v>2000-2007</c:v>
                </c:pt>
                <c:pt idx="1">
                  <c:v>2000-2013</c:v>
                </c:pt>
                <c:pt idx="2">
                  <c:v>2014-2030</c:v>
                </c:pt>
                <c:pt idx="3">
                  <c:v>2031-2060</c:v>
                </c:pt>
              </c:strCache>
            </c:strRef>
          </c:cat>
          <c:val>
            <c:numRef>
              <c:f>'Select Europe'!$B$20:$E$20</c:f>
              <c:numCache>
                <c:formatCode>0.0\ \ </c:formatCode>
                <c:ptCount val="4"/>
                <c:pt idx="0">
                  <c:v>2.5519628121393496</c:v>
                </c:pt>
                <c:pt idx="1">
                  <c:v>0.96822814844313132</c:v>
                </c:pt>
                <c:pt idx="2">
                  <c:v>2.596485124682129</c:v>
                </c:pt>
                <c:pt idx="3">
                  <c:v>1.9490934548107453</c:v>
                </c:pt>
              </c:numCache>
            </c:numRef>
          </c:val>
          <c:smooth val="0"/>
        </c:ser>
        <c:ser>
          <c:idx val="21"/>
          <c:order val="9"/>
          <c:tx>
            <c:strRef>
              <c:f>'Select Europe'!$A$21</c:f>
              <c:strCache>
                <c:ptCount val="1"/>
                <c:pt idx="0">
                  <c:v>Euro area</c:v>
                </c:pt>
              </c:strCache>
            </c:strRef>
          </c:tx>
          <c:spPr>
            <a:ln w="28575">
              <a:solidFill>
                <a:schemeClr val="tx2">
                  <a:lumMod val="60000"/>
                  <a:lumOff val="40000"/>
                </a:schemeClr>
              </a:solidFill>
            </a:ln>
          </c:spPr>
          <c:marker>
            <c:symbol val="none"/>
          </c:marker>
          <c:cat>
            <c:strRef>
              <c:f>'Select Europe'!$B$11:$E$11</c:f>
              <c:strCache>
                <c:ptCount val="4"/>
                <c:pt idx="0">
                  <c:v>2000-2007</c:v>
                </c:pt>
                <c:pt idx="1">
                  <c:v>2000-2013</c:v>
                </c:pt>
                <c:pt idx="2">
                  <c:v>2014-2030</c:v>
                </c:pt>
                <c:pt idx="3">
                  <c:v>2031-2060</c:v>
                </c:pt>
              </c:strCache>
            </c:strRef>
          </c:cat>
          <c:val>
            <c:numRef>
              <c:f>'Select Europe'!$B$21:$E$21</c:f>
              <c:numCache>
                <c:formatCode>0.0\ \ </c:formatCode>
                <c:ptCount val="4"/>
                <c:pt idx="0">
                  <c:v>1.7331094555945878</c:v>
                </c:pt>
                <c:pt idx="1">
                  <c:v>0.86564578473491938</c:v>
                </c:pt>
                <c:pt idx="2">
                  <c:v>1.6600637830076104</c:v>
                </c:pt>
                <c:pt idx="3">
                  <c:v>1.4846751069649562</c:v>
                </c:pt>
              </c:numCache>
            </c:numRef>
          </c:val>
          <c:smooth val="0"/>
        </c:ser>
        <c:dLbls>
          <c:showLegendKey val="0"/>
          <c:showVal val="0"/>
          <c:showCatName val="0"/>
          <c:showSerName val="0"/>
          <c:showPercent val="0"/>
          <c:showBubbleSize val="0"/>
        </c:dLbls>
        <c:marker val="1"/>
        <c:smooth val="0"/>
        <c:axId val="59939072"/>
        <c:axId val="59965440"/>
      </c:lineChart>
      <c:catAx>
        <c:axId val="59939072"/>
        <c:scaling>
          <c:orientation val="minMax"/>
        </c:scaling>
        <c:delete val="0"/>
        <c:axPos val="b"/>
        <c:majorTickMark val="out"/>
        <c:minorTickMark val="none"/>
        <c:tickLblPos val="nextTo"/>
        <c:crossAx val="59965440"/>
        <c:crosses val="autoZero"/>
        <c:auto val="1"/>
        <c:lblAlgn val="ctr"/>
        <c:lblOffset val="100"/>
        <c:noMultiLvlLbl val="0"/>
      </c:catAx>
      <c:valAx>
        <c:axId val="59965440"/>
        <c:scaling>
          <c:orientation val="minMax"/>
          <c:min val="-1"/>
        </c:scaling>
        <c:delete val="0"/>
        <c:axPos val="l"/>
        <c:majorGridlines/>
        <c:title>
          <c:tx>
            <c:rich>
              <a:bodyPr rot="-5400000" vert="horz"/>
              <a:lstStyle/>
              <a:p>
                <a:pPr>
                  <a:defRPr/>
                </a:pPr>
                <a:r>
                  <a:rPr lang="en-US" sz="1600" b="0" i="0" baseline="0">
                    <a:effectLst/>
                    <a:latin typeface="Times New Roman" panose="02020603050405020304" pitchFamily="18" charset="0"/>
                    <a:cs typeface="Times New Roman" panose="02020603050405020304" pitchFamily="18" charset="0"/>
                  </a:rPr>
                  <a:t>Annual Averages, percentage change</a:t>
                </a:r>
                <a:endParaRPr lang="en-GB" sz="1600" b="0">
                  <a:effectLst/>
                  <a:latin typeface="Times New Roman" panose="02020603050405020304" pitchFamily="18" charset="0"/>
                  <a:cs typeface="Times New Roman" panose="02020603050405020304" pitchFamily="18" charset="0"/>
                </a:endParaRPr>
              </a:p>
            </c:rich>
          </c:tx>
          <c:layout/>
          <c:overlay val="0"/>
        </c:title>
        <c:numFmt formatCode="0.0\ \ " sourceLinked="1"/>
        <c:majorTickMark val="out"/>
        <c:minorTickMark val="none"/>
        <c:tickLblPos val="nextTo"/>
        <c:crossAx val="59939072"/>
        <c:crosses val="autoZero"/>
        <c:crossBetween val="between"/>
      </c:valAx>
    </c:plotArea>
    <c:legend>
      <c:legendPos val="r"/>
      <c:layout/>
      <c:overlay val="0"/>
    </c:legend>
    <c:plotVisOnly val="1"/>
    <c:dispBlanksAs val="gap"/>
    <c:showDLblsOverMax val="0"/>
  </c:chart>
  <c:txPr>
    <a:bodyPr/>
    <a:lstStyle/>
    <a:p>
      <a:pPr>
        <a:defRPr>
          <a:latin typeface="Times New Roman" panose="02020603050405020304" pitchFamily="18" charset="0"/>
          <a:cs typeface="Times New Roman" panose="02020603050405020304" pitchFamily="18"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xMode val="edge"/>
          <c:yMode val="edge"/>
          <c:x val="8.7445796086387494E-3"/>
          <c:y val="0.13285764016894772"/>
          <c:w val="0.98906927548920154"/>
          <c:h val="0.85718195830922839"/>
        </c:manualLayout>
      </c:layout>
      <c:lineChart>
        <c:grouping val="standard"/>
        <c:varyColors val="0"/>
        <c:ser>
          <c:idx val="0"/>
          <c:order val="0"/>
          <c:tx>
            <c:strRef>
              <c:f>'Fig 3.5'!$Y$75</c:f>
              <c:strCache>
                <c:ptCount val="1"/>
                <c:pt idx="0">
                  <c:v>1910</c:v>
                </c:pt>
              </c:strCache>
            </c:strRef>
          </c:tx>
          <c:spPr>
            <a:ln w="19050" cap="rnd" cmpd="sng" algn="ctr">
              <a:solidFill>
                <a:srgbClr val="4F81BD"/>
              </a:solidFill>
              <a:prstDash val="solid"/>
              <a:round/>
            </a:ln>
            <a:effectLst/>
          </c:spPr>
          <c:marker>
            <c:symbol val="none"/>
          </c:marker>
          <c:cat>
            <c:numRef>
              <c:f>'Fig 3.5'!$X$76:$X$87</c:f>
              <c:numCache>
                <c:formatCode>General</c:formatCode>
                <c:ptCount val="12"/>
                <c:pt idx="0">
                  <c:v>20</c:v>
                </c:pt>
                <c:pt idx="1">
                  <c:v>25</c:v>
                </c:pt>
                <c:pt idx="2">
                  <c:v>30</c:v>
                </c:pt>
                <c:pt idx="3">
                  <c:v>35</c:v>
                </c:pt>
                <c:pt idx="4">
                  <c:v>40</c:v>
                </c:pt>
                <c:pt idx="5">
                  <c:v>45</c:v>
                </c:pt>
                <c:pt idx="6">
                  <c:v>50</c:v>
                </c:pt>
                <c:pt idx="7">
                  <c:v>55</c:v>
                </c:pt>
                <c:pt idx="8">
                  <c:v>60</c:v>
                </c:pt>
                <c:pt idx="9">
                  <c:v>65</c:v>
                </c:pt>
                <c:pt idx="10">
                  <c:v>70</c:v>
                </c:pt>
                <c:pt idx="11">
                  <c:v>75</c:v>
                </c:pt>
              </c:numCache>
            </c:numRef>
          </c:cat>
          <c:val>
            <c:numRef>
              <c:f>'Fig 3.5'!$Y$76:$Y$87</c:f>
              <c:numCache>
                <c:formatCode>General</c:formatCode>
                <c:ptCount val="12"/>
                <c:pt idx="5" formatCode="#,##0">
                  <c:v>11886.126318297787</c:v>
                </c:pt>
                <c:pt idx="6" formatCode="#,##0">
                  <c:v>12995.093516001267</c:v>
                </c:pt>
                <c:pt idx="7" formatCode="#,##0">
                  <c:v>14693.009910139746</c:v>
                </c:pt>
                <c:pt idx="8" formatCode="#,##0">
                  <c:v>14201.844696497586</c:v>
                </c:pt>
                <c:pt idx="9" formatCode="#,##0">
                  <c:v>13128.321778918311</c:v>
                </c:pt>
                <c:pt idx="10" formatCode="#,##0">
                  <c:v>13023.71419293743</c:v>
                </c:pt>
                <c:pt idx="11" formatCode="#,##0">
                  <c:v>13455.283637014096</c:v>
                </c:pt>
              </c:numCache>
            </c:numRef>
          </c:val>
          <c:smooth val="0"/>
        </c:ser>
        <c:ser>
          <c:idx val="1"/>
          <c:order val="1"/>
          <c:tx>
            <c:strRef>
              <c:f>'Fig 3.5'!$Z$75</c:f>
              <c:strCache>
                <c:ptCount val="1"/>
                <c:pt idx="0">
                  <c:v>1920</c:v>
                </c:pt>
              </c:strCache>
            </c:strRef>
          </c:tx>
          <c:spPr>
            <a:ln w="19050" cap="rnd" cmpd="sng" algn="ctr">
              <a:solidFill>
                <a:srgbClr val="4F81BD"/>
              </a:solidFill>
              <a:prstDash val="dash"/>
              <a:round/>
            </a:ln>
            <a:effectLst/>
          </c:spPr>
          <c:marker>
            <c:symbol val="none"/>
          </c:marker>
          <c:cat>
            <c:numRef>
              <c:f>'Fig 3.5'!$X$76:$X$87</c:f>
              <c:numCache>
                <c:formatCode>General</c:formatCode>
                <c:ptCount val="12"/>
                <c:pt idx="0">
                  <c:v>20</c:v>
                </c:pt>
                <c:pt idx="1">
                  <c:v>25</c:v>
                </c:pt>
                <c:pt idx="2">
                  <c:v>30</c:v>
                </c:pt>
                <c:pt idx="3">
                  <c:v>35</c:v>
                </c:pt>
                <c:pt idx="4">
                  <c:v>40</c:v>
                </c:pt>
                <c:pt idx="5">
                  <c:v>45</c:v>
                </c:pt>
                <c:pt idx="6">
                  <c:v>50</c:v>
                </c:pt>
                <c:pt idx="7">
                  <c:v>55</c:v>
                </c:pt>
                <c:pt idx="8">
                  <c:v>60</c:v>
                </c:pt>
                <c:pt idx="9">
                  <c:v>65</c:v>
                </c:pt>
                <c:pt idx="10">
                  <c:v>70</c:v>
                </c:pt>
                <c:pt idx="11">
                  <c:v>75</c:v>
                </c:pt>
              </c:numCache>
            </c:numRef>
          </c:cat>
          <c:val>
            <c:numRef>
              <c:f>'Fig 3.5'!$Z$76:$Z$87</c:f>
              <c:numCache>
                <c:formatCode>General</c:formatCode>
                <c:ptCount val="12"/>
                <c:pt idx="3" formatCode="#,##0">
                  <c:v>11030.493027478842</c:v>
                </c:pt>
                <c:pt idx="4" formatCode="#,##0">
                  <c:v>12374.817130850988</c:v>
                </c:pt>
                <c:pt idx="5" formatCode="#,##0">
                  <c:v>15715.752150330713</c:v>
                </c:pt>
                <c:pt idx="6" formatCode="#,##0">
                  <c:v>17075.821764116197</c:v>
                </c:pt>
                <c:pt idx="7" formatCode="#,##0">
                  <c:v>16373.489468052958</c:v>
                </c:pt>
                <c:pt idx="8" formatCode="#,##0">
                  <c:v>15481.775083133311</c:v>
                </c:pt>
                <c:pt idx="9" formatCode="#,##0">
                  <c:v>15373.7810775461</c:v>
                </c:pt>
                <c:pt idx="10" formatCode="#,##0">
                  <c:v>14994.201070284327</c:v>
                </c:pt>
                <c:pt idx="11" formatCode="#,##0">
                  <c:v>15857.832321413709</c:v>
                </c:pt>
              </c:numCache>
            </c:numRef>
          </c:val>
          <c:smooth val="0"/>
        </c:ser>
        <c:ser>
          <c:idx val="2"/>
          <c:order val="2"/>
          <c:tx>
            <c:strRef>
              <c:f>'Fig 3.5'!$AA$75</c:f>
              <c:strCache>
                <c:ptCount val="1"/>
                <c:pt idx="0">
                  <c:v>1930</c:v>
                </c:pt>
              </c:strCache>
            </c:strRef>
          </c:tx>
          <c:spPr>
            <a:ln w="19050" cap="rnd" cmpd="sng" algn="ctr">
              <a:solidFill>
                <a:srgbClr val="4F81BD"/>
              </a:solidFill>
              <a:prstDash val="solid"/>
              <a:round/>
            </a:ln>
            <a:effectLst/>
          </c:spPr>
          <c:marker>
            <c:symbol val="square"/>
            <c:size val="5"/>
            <c:spPr>
              <a:solidFill>
                <a:srgbClr val="000000"/>
              </a:solidFill>
              <a:ln w="12700">
                <a:solidFill>
                  <a:srgbClr val="000000"/>
                </a:solidFill>
                <a:prstDash val="solid"/>
              </a:ln>
              <a:effectLst/>
            </c:spPr>
          </c:marker>
          <c:cat>
            <c:numRef>
              <c:f>'Fig 3.5'!$X$76:$X$87</c:f>
              <c:numCache>
                <c:formatCode>General</c:formatCode>
                <c:ptCount val="12"/>
                <c:pt idx="0">
                  <c:v>20</c:v>
                </c:pt>
                <c:pt idx="1">
                  <c:v>25</c:v>
                </c:pt>
                <c:pt idx="2">
                  <c:v>30</c:v>
                </c:pt>
                <c:pt idx="3">
                  <c:v>35</c:v>
                </c:pt>
                <c:pt idx="4">
                  <c:v>40</c:v>
                </c:pt>
                <c:pt idx="5">
                  <c:v>45</c:v>
                </c:pt>
                <c:pt idx="6">
                  <c:v>50</c:v>
                </c:pt>
                <c:pt idx="7">
                  <c:v>55</c:v>
                </c:pt>
                <c:pt idx="8">
                  <c:v>60</c:v>
                </c:pt>
                <c:pt idx="9">
                  <c:v>65</c:v>
                </c:pt>
                <c:pt idx="10">
                  <c:v>70</c:v>
                </c:pt>
                <c:pt idx="11">
                  <c:v>75</c:v>
                </c:pt>
              </c:numCache>
            </c:numRef>
          </c:cat>
          <c:val>
            <c:numRef>
              <c:f>'Fig 3.5'!$AA$76:$AA$87</c:f>
              <c:numCache>
                <c:formatCode>#,##0</c:formatCode>
                <c:ptCount val="12"/>
                <c:pt idx="1">
                  <c:v>9331.2768933410698</c:v>
                </c:pt>
                <c:pt idx="2">
                  <c:v>10884.849458088585</c:v>
                </c:pt>
                <c:pt idx="3">
                  <c:v>14287.311909915341</c:v>
                </c:pt>
                <c:pt idx="4">
                  <c:v>16319.68200525375</c:v>
                </c:pt>
                <c:pt idx="5">
                  <c:v>17276.926178668775</c:v>
                </c:pt>
                <c:pt idx="6">
                  <c:v>18511.12429060871</c:v>
                </c:pt>
                <c:pt idx="7">
                  <c:v>18363.62607579937</c:v>
                </c:pt>
                <c:pt idx="8">
                  <c:v>17242.406857139424</c:v>
                </c:pt>
                <c:pt idx="9">
                  <c:v>17910.22653250907</c:v>
                </c:pt>
                <c:pt idx="10">
                  <c:v>18326.935526427344</c:v>
                </c:pt>
                <c:pt idx="11">
                  <c:v>18809.684390805058</c:v>
                </c:pt>
              </c:numCache>
            </c:numRef>
          </c:val>
          <c:smooth val="0"/>
        </c:ser>
        <c:ser>
          <c:idx val="3"/>
          <c:order val="3"/>
          <c:tx>
            <c:strRef>
              <c:f>'Fig 3.5'!$AB$75</c:f>
              <c:strCache>
                <c:ptCount val="1"/>
                <c:pt idx="0">
                  <c:v>1940</c:v>
                </c:pt>
              </c:strCache>
            </c:strRef>
          </c:tx>
          <c:spPr>
            <a:ln w="19050" cap="rnd" cmpd="sng" algn="ctr">
              <a:solidFill>
                <a:srgbClr val="4F81BD"/>
              </a:solidFill>
              <a:prstDash val="sysDash"/>
              <a:round/>
            </a:ln>
            <a:effectLst/>
          </c:spPr>
          <c:marker>
            <c:symbol val="none"/>
          </c:marker>
          <c:cat>
            <c:numRef>
              <c:f>'Fig 3.5'!$X$76:$X$87</c:f>
              <c:numCache>
                <c:formatCode>General</c:formatCode>
                <c:ptCount val="12"/>
                <c:pt idx="0">
                  <c:v>20</c:v>
                </c:pt>
                <c:pt idx="1">
                  <c:v>25</c:v>
                </c:pt>
                <c:pt idx="2">
                  <c:v>30</c:v>
                </c:pt>
                <c:pt idx="3">
                  <c:v>35</c:v>
                </c:pt>
                <c:pt idx="4">
                  <c:v>40</c:v>
                </c:pt>
                <c:pt idx="5">
                  <c:v>45</c:v>
                </c:pt>
                <c:pt idx="6">
                  <c:v>50</c:v>
                </c:pt>
                <c:pt idx="7">
                  <c:v>55</c:v>
                </c:pt>
                <c:pt idx="8">
                  <c:v>60</c:v>
                </c:pt>
                <c:pt idx="9">
                  <c:v>65</c:v>
                </c:pt>
                <c:pt idx="10">
                  <c:v>70</c:v>
                </c:pt>
                <c:pt idx="11">
                  <c:v>75</c:v>
                </c:pt>
              </c:numCache>
            </c:numRef>
          </c:cat>
          <c:val>
            <c:numRef>
              <c:f>'Fig 3.5'!$AB$76:$AB$87</c:f>
              <c:numCache>
                <c:formatCode>#,##0</c:formatCode>
                <c:ptCount val="12"/>
                <c:pt idx="0">
                  <c:v>9169.4001008514406</c:v>
                </c:pt>
                <c:pt idx="1">
                  <c:v>14612.420180543546</c:v>
                </c:pt>
                <c:pt idx="2">
                  <c:v>15750.496118674651</c:v>
                </c:pt>
                <c:pt idx="3">
                  <c:v>16246.408425433823</c:v>
                </c:pt>
                <c:pt idx="4">
                  <c:v>18063.112302057376</c:v>
                </c:pt>
                <c:pt idx="5">
                  <c:v>19863.261394094618</c:v>
                </c:pt>
                <c:pt idx="6">
                  <c:v>21028.357088262896</c:v>
                </c:pt>
                <c:pt idx="7">
                  <c:v>22195.107115280127</c:v>
                </c:pt>
                <c:pt idx="8">
                  <c:v>22195.107115280127</c:v>
                </c:pt>
                <c:pt idx="9">
                  <c:v>22239.541749333173</c:v>
                </c:pt>
                <c:pt idx="10">
                  <c:v>20944.41166268821</c:v>
                </c:pt>
              </c:numCache>
            </c:numRef>
          </c:val>
          <c:smooth val="0"/>
        </c:ser>
        <c:ser>
          <c:idx val="4"/>
          <c:order val="4"/>
          <c:tx>
            <c:strRef>
              <c:f>'Fig 3.5'!$AC$75</c:f>
              <c:strCache>
                <c:ptCount val="1"/>
                <c:pt idx="0">
                  <c:v>1950</c:v>
                </c:pt>
              </c:strCache>
            </c:strRef>
          </c:tx>
          <c:spPr>
            <a:ln w="19050" cap="rnd" cmpd="sng" algn="ctr">
              <a:solidFill>
                <a:srgbClr val="4F81BD"/>
              </a:solidFill>
              <a:prstDash val="lgDashDotDot"/>
              <a:round/>
            </a:ln>
            <a:effectLst/>
          </c:spPr>
          <c:marker>
            <c:symbol val="none"/>
          </c:marker>
          <c:cat>
            <c:numRef>
              <c:f>'Fig 3.5'!$X$76:$X$87</c:f>
              <c:numCache>
                <c:formatCode>General</c:formatCode>
                <c:ptCount val="12"/>
                <c:pt idx="0">
                  <c:v>20</c:v>
                </c:pt>
                <c:pt idx="1">
                  <c:v>25</c:v>
                </c:pt>
                <c:pt idx="2">
                  <c:v>30</c:v>
                </c:pt>
                <c:pt idx="3">
                  <c:v>35</c:v>
                </c:pt>
                <c:pt idx="4">
                  <c:v>40</c:v>
                </c:pt>
                <c:pt idx="5">
                  <c:v>45</c:v>
                </c:pt>
                <c:pt idx="6">
                  <c:v>50</c:v>
                </c:pt>
                <c:pt idx="7">
                  <c:v>55</c:v>
                </c:pt>
                <c:pt idx="8">
                  <c:v>60</c:v>
                </c:pt>
                <c:pt idx="9">
                  <c:v>65</c:v>
                </c:pt>
                <c:pt idx="10">
                  <c:v>70</c:v>
                </c:pt>
                <c:pt idx="11">
                  <c:v>75</c:v>
                </c:pt>
              </c:numCache>
            </c:numRef>
          </c:cat>
          <c:val>
            <c:numRef>
              <c:f>'Fig 3.5'!$AC$76:$AC$87</c:f>
              <c:numCache>
                <c:formatCode>#,##0</c:formatCode>
                <c:ptCount val="12"/>
                <c:pt idx="0">
                  <c:v>14331.432439165885</c:v>
                </c:pt>
                <c:pt idx="1">
                  <c:v>15902.163954090391</c:v>
                </c:pt>
                <c:pt idx="2">
                  <c:v>16634.106528814711</c:v>
                </c:pt>
                <c:pt idx="3">
                  <c:v>17539.495044055671</c:v>
                </c:pt>
                <c:pt idx="4">
                  <c:v>19095.547595735407</c:v>
                </c:pt>
                <c:pt idx="5">
                  <c:v>22097.294886527539</c:v>
                </c:pt>
                <c:pt idx="6">
                  <c:v>24421.287676731943</c:v>
                </c:pt>
                <c:pt idx="7">
                  <c:v>25291.166832288967</c:v>
                </c:pt>
                <c:pt idx="8">
                  <c:v>24445.721179123779</c:v>
                </c:pt>
              </c:numCache>
            </c:numRef>
          </c:val>
          <c:smooth val="0"/>
        </c:ser>
        <c:ser>
          <c:idx val="5"/>
          <c:order val="5"/>
          <c:tx>
            <c:strRef>
              <c:f>'Fig 3.5'!$AD$75</c:f>
              <c:strCache>
                <c:ptCount val="1"/>
                <c:pt idx="0">
                  <c:v>1960</c:v>
                </c:pt>
              </c:strCache>
            </c:strRef>
          </c:tx>
          <c:spPr>
            <a:ln w="19050" cap="rnd" cmpd="sng" algn="ctr">
              <a:solidFill>
                <a:srgbClr val="4F81BD"/>
              </a:solidFill>
              <a:prstDash val="solid"/>
              <a:round/>
            </a:ln>
            <a:effectLst/>
          </c:spPr>
          <c:marker>
            <c:symbol val="triangle"/>
            <c:size val="5"/>
            <c:spPr>
              <a:solidFill>
                <a:srgbClr val="000000"/>
              </a:solidFill>
              <a:ln w="12700">
                <a:solidFill>
                  <a:srgbClr val="000000"/>
                </a:solidFill>
                <a:prstDash val="solid"/>
              </a:ln>
              <a:effectLst/>
            </c:spPr>
          </c:marker>
          <c:cat>
            <c:numRef>
              <c:f>'Fig 3.5'!$X$76:$X$87</c:f>
              <c:numCache>
                <c:formatCode>General</c:formatCode>
                <c:ptCount val="12"/>
                <c:pt idx="0">
                  <c:v>20</c:v>
                </c:pt>
                <c:pt idx="1">
                  <c:v>25</c:v>
                </c:pt>
                <c:pt idx="2">
                  <c:v>30</c:v>
                </c:pt>
                <c:pt idx="3">
                  <c:v>35</c:v>
                </c:pt>
                <c:pt idx="4">
                  <c:v>40</c:v>
                </c:pt>
                <c:pt idx="5">
                  <c:v>45</c:v>
                </c:pt>
                <c:pt idx="6">
                  <c:v>50</c:v>
                </c:pt>
                <c:pt idx="7">
                  <c:v>55</c:v>
                </c:pt>
                <c:pt idx="8">
                  <c:v>60</c:v>
                </c:pt>
                <c:pt idx="9">
                  <c:v>65</c:v>
                </c:pt>
                <c:pt idx="10">
                  <c:v>70</c:v>
                </c:pt>
                <c:pt idx="11">
                  <c:v>75</c:v>
                </c:pt>
              </c:numCache>
            </c:numRef>
          </c:cat>
          <c:val>
            <c:numRef>
              <c:f>'Fig 3.5'!$AD$76:$AD$87</c:f>
              <c:numCache>
                <c:formatCode>#,##0</c:formatCode>
                <c:ptCount val="12"/>
                <c:pt idx="0">
                  <c:v>16217.326337488348</c:v>
                </c:pt>
                <c:pt idx="1">
                  <c:v>17710.898732914087</c:v>
                </c:pt>
                <c:pt idx="2">
                  <c:v>18303.278516480412</c:v>
                </c:pt>
                <c:pt idx="3">
                  <c:v>19927.091697426356</c:v>
                </c:pt>
                <c:pt idx="4">
                  <c:v>22044.876083140647</c:v>
                </c:pt>
                <c:pt idx="5">
                  <c:v>23976.6441884589</c:v>
                </c:pt>
                <c:pt idx="6">
                  <c:v>24583.615825861092</c:v>
                </c:pt>
              </c:numCache>
            </c:numRef>
          </c:val>
          <c:smooth val="0"/>
        </c:ser>
        <c:ser>
          <c:idx val="6"/>
          <c:order val="6"/>
          <c:tx>
            <c:strRef>
              <c:f>'Fig 3.5'!$AE$75</c:f>
              <c:strCache>
                <c:ptCount val="1"/>
                <c:pt idx="0">
                  <c:v>1970</c:v>
                </c:pt>
              </c:strCache>
            </c:strRef>
          </c:tx>
          <c:spPr>
            <a:ln w="19050" cap="rnd" cmpd="dbl" algn="ctr">
              <a:solidFill>
                <a:srgbClr val="4F81BD"/>
              </a:solidFill>
              <a:prstDash val="sysDot"/>
              <a:round/>
            </a:ln>
            <a:effectLst/>
          </c:spPr>
          <c:marker>
            <c:symbol val="none"/>
          </c:marker>
          <c:cat>
            <c:numRef>
              <c:f>'Fig 3.5'!$X$76:$X$87</c:f>
              <c:numCache>
                <c:formatCode>General</c:formatCode>
                <c:ptCount val="12"/>
                <c:pt idx="0">
                  <c:v>20</c:v>
                </c:pt>
                <c:pt idx="1">
                  <c:v>25</c:v>
                </c:pt>
                <c:pt idx="2">
                  <c:v>30</c:v>
                </c:pt>
                <c:pt idx="3">
                  <c:v>35</c:v>
                </c:pt>
                <c:pt idx="4">
                  <c:v>40</c:v>
                </c:pt>
                <c:pt idx="5">
                  <c:v>45</c:v>
                </c:pt>
                <c:pt idx="6">
                  <c:v>50</c:v>
                </c:pt>
                <c:pt idx="7">
                  <c:v>55</c:v>
                </c:pt>
                <c:pt idx="8">
                  <c:v>60</c:v>
                </c:pt>
                <c:pt idx="9">
                  <c:v>65</c:v>
                </c:pt>
                <c:pt idx="10">
                  <c:v>70</c:v>
                </c:pt>
                <c:pt idx="11">
                  <c:v>75</c:v>
                </c:pt>
              </c:numCache>
            </c:numRef>
          </c:cat>
          <c:val>
            <c:numRef>
              <c:f>'Fig 3.5'!$AE$76:$AE$87</c:f>
              <c:numCache>
                <c:formatCode>#,##0</c:formatCode>
                <c:ptCount val="12"/>
                <c:pt idx="0">
                  <c:v>17499.273475359583</c:v>
                </c:pt>
                <c:pt idx="1">
                  <c:v>20617.894512391027</c:v>
                </c:pt>
                <c:pt idx="2">
                  <c:v>22357.444757720332</c:v>
                </c:pt>
                <c:pt idx="3">
                  <c:v>23200.164388861052</c:v>
                </c:pt>
                <c:pt idx="4">
                  <c:v>22923.426166380294</c:v>
                </c:pt>
              </c:numCache>
            </c:numRef>
          </c:val>
          <c:smooth val="0"/>
        </c:ser>
        <c:ser>
          <c:idx val="7"/>
          <c:order val="7"/>
          <c:tx>
            <c:strRef>
              <c:f>'Fig 3.5'!$AF$75</c:f>
              <c:strCache>
                <c:ptCount val="1"/>
                <c:pt idx="0">
                  <c:v>1980</c:v>
                </c:pt>
              </c:strCache>
            </c:strRef>
          </c:tx>
          <c:spPr>
            <a:ln w="19050" cap="rnd" cmpd="sng" algn="ctr">
              <a:solidFill>
                <a:srgbClr val="4F81BD"/>
              </a:solidFill>
              <a:prstDash val="lgDash"/>
              <a:round/>
            </a:ln>
            <a:effectLst/>
          </c:spPr>
          <c:marker>
            <c:symbol val="none"/>
          </c:marker>
          <c:cat>
            <c:numRef>
              <c:f>'Fig 3.5'!$X$76:$X$87</c:f>
              <c:numCache>
                <c:formatCode>General</c:formatCode>
                <c:ptCount val="12"/>
                <c:pt idx="0">
                  <c:v>20</c:v>
                </c:pt>
                <c:pt idx="1">
                  <c:v>25</c:v>
                </c:pt>
                <c:pt idx="2">
                  <c:v>30</c:v>
                </c:pt>
                <c:pt idx="3">
                  <c:v>35</c:v>
                </c:pt>
                <c:pt idx="4">
                  <c:v>40</c:v>
                </c:pt>
                <c:pt idx="5">
                  <c:v>45</c:v>
                </c:pt>
                <c:pt idx="6">
                  <c:v>50</c:v>
                </c:pt>
                <c:pt idx="7">
                  <c:v>55</c:v>
                </c:pt>
                <c:pt idx="8">
                  <c:v>60</c:v>
                </c:pt>
                <c:pt idx="9">
                  <c:v>65</c:v>
                </c:pt>
                <c:pt idx="10">
                  <c:v>70</c:v>
                </c:pt>
                <c:pt idx="11">
                  <c:v>75</c:v>
                </c:pt>
              </c:numCache>
            </c:numRef>
          </c:cat>
          <c:val>
            <c:numRef>
              <c:f>'Fig 3.5'!$AF$76:$AF$87</c:f>
              <c:numCache>
                <c:formatCode>#,##0</c:formatCode>
                <c:ptCount val="12"/>
                <c:pt idx="0">
                  <c:v>20840.64565033383</c:v>
                </c:pt>
                <c:pt idx="1">
                  <c:v>23124.789894344856</c:v>
                </c:pt>
                <c:pt idx="2">
                  <c:v>23996.43308171042</c:v>
                </c:pt>
              </c:numCache>
            </c:numRef>
          </c:val>
          <c:smooth val="0"/>
        </c:ser>
        <c:dLbls>
          <c:showLegendKey val="0"/>
          <c:showVal val="0"/>
          <c:showCatName val="0"/>
          <c:showSerName val="0"/>
          <c:showPercent val="0"/>
          <c:showBubbleSize val="0"/>
        </c:dLbls>
        <c:marker val="1"/>
        <c:smooth val="0"/>
        <c:axId val="60068224"/>
        <c:axId val="60069760"/>
      </c:lineChart>
      <c:catAx>
        <c:axId val="60068224"/>
        <c:scaling>
          <c:orientation val="minMax"/>
        </c:scaling>
        <c:delete val="0"/>
        <c:axPos val="b"/>
        <c:majorGridlines>
          <c:spPr>
            <a:ln w="9525" cmpd="sng">
              <a:solidFill>
                <a:srgbClr val="FFFFFF"/>
              </a:solidFill>
              <a:prstDash val="solid"/>
            </a:ln>
          </c:spPr>
        </c:majorGridlines>
        <c:numFmt formatCode="General" sourceLinked="1"/>
        <c:majorTickMark val="in"/>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sz="750" b="0" i="0">
                <a:solidFill>
                  <a:srgbClr val="000000"/>
                </a:solidFill>
                <a:latin typeface="Arial Narrow"/>
                <a:ea typeface="Arial Narrow"/>
                <a:cs typeface="Arial Narrow"/>
              </a:defRPr>
            </a:pPr>
            <a:endParaRPr lang="en-US"/>
          </a:p>
        </c:txPr>
        <c:crossAx val="60069760"/>
        <c:crosses val="autoZero"/>
        <c:auto val="1"/>
        <c:lblAlgn val="ctr"/>
        <c:lblOffset val="0"/>
        <c:tickLblSkip val="1"/>
        <c:noMultiLvlLbl val="0"/>
      </c:catAx>
      <c:valAx>
        <c:axId val="60069760"/>
        <c:scaling>
          <c:logBase val="2"/>
          <c:orientation val="minMax"/>
          <c:min val="6000"/>
        </c:scaling>
        <c:delete val="0"/>
        <c:axPos val="l"/>
        <c:majorGridlines>
          <c:spPr>
            <a:ln w="9525" cmpd="sng">
              <a:solidFill>
                <a:srgbClr val="FFFFFF"/>
              </a:solidFill>
              <a:prstDash val="solid"/>
            </a:ln>
          </c:spPr>
        </c:majorGridlines>
        <c:numFmt formatCode="#\ ##0" sourceLinked="0"/>
        <c:majorTickMark val="in"/>
        <c:minorTickMark val="none"/>
        <c:tickLblPos val="nextTo"/>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sz="750" b="0" i="0">
                <a:solidFill>
                  <a:srgbClr val="000000"/>
                </a:solidFill>
                <a:latin typeface="Arial Narrow"/>
                <a:ea typeface="Arial Narrow"/>
                <a:cs typeface="Arial Narrow"/>
              </a:defRPr>
            </a:pPr>
            <a:endParaRPr lang="en-US"/>
          </a:p>
        </c:txPr>
        <c:crossAx val="60068224"/>
        <c:crosses val="autoZero"/>
        <c:crossBetween val="between"/>
        <c:majorUnit val="2"/>
        <c:minorUnit val="2"/>
      </c:valAx>
      <c:spPr>
        <a:solidFill>
          <a:srgbClr val="F4FFFF"/>
        </a:solidFill>
        <a:ln w="9525">
          <a:solidFill>
            <a:srgbClr val="000000"/>
          </a:solidFill>
        </a:ln>
      </c:spPr>
    </c:plotArea>
    <c:legend>
      <c:legendPos val="b"/>
      <c:layout>
        <c:manualLayout>
          <c:xMode val="edge"/>
          <c:yMode val="edge"/>
          <c:x val="6.3731460157164882E-2"/>
          <c:y val="1.9920803043647736E-2"/>
          <c:w val="0.93408239494067546"/>
          <c:h val="7.4703011413679007E-2"/>
        </c:manualLayout>
      </c:layout>
      <c:overlay val="1"/>
      <c:spPr>
        <a:solidFill>
          <a:srgbClr val="EAEAEA"/>
        </a:solidFill>
        <a:ln>
          <a:noFill/>
          <a:round/>
        </a:ln>
        <a:effectLst/>
        <a:extLst>
          <a:ext uri="{91240B29-F687-4F45-9708-019B960494DF}">
            <a14:hiddenLine xmlns:a14="http://schemas.microsoft.com/office/drawing/2010/main">
              <a:noFill/>
              <a:round/>
            </a14:hiddenLine>
          </a:ext>
        </a:extLst>
      </c:spPr>
      <c:txPr>
        <a:bodyPr/>
        <a:lstStyle/>
        <a:p>
          <a:pPr>
            <a:defRPr sz="750" b="0" i="0">
              <a:solidFill>
                <a:srgbClr val="000000"/>
              </a:solidFill>
              <a:latin typeface="Arial Narrow"/>
              <a:ea typeface="Arial Narrow"/>
              <a:cs typeface="Arial Narrow"/>
            </a:defRPr>
          </a:pPr>
          <a:endParaRPr lang="en-US"/>
        </a:p>
      </c:txPr>
    </c:legend>
    <c:plotVisOnly val="1"/>
    <c:dispBlanksAs val="gap"/>
    <c:showDLblsOverMax val="1"/>
  </c:chart>
  <c:spPr>
    <a:noFill/>
    <a:ln>
      <a:noFill/>
    </a:ln>
    <a:extLst>
      <a:ext uri="{909E8E84-426E-40DD-AFC4-6F175D3DCCD1}">
        <a14:hiddenFill xmlns:a14="http://schemas.microsoft.com/office/drawing/2010/main">
          <a:solidFill>
            <a:sysClr val="window" lastClr="FFFFFF"/>
          </a:solidFill>
        </a14:hiddenFill>
      </a:ext>
    </a:ex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spPr>
            <a:solidFill>
              <a:srgbClr val="82C836"/>
            </a:solidFill>
          </c:spPr>
          <c:invertIfNegative val="0"/>
          <c:dPt>
            <c:idx val="3"/>
            <c:invertIfNegative val="0"/>
            <c:bubble3D val="0"/>
          </c:dPt>
          <c:cat>
            <c:strRef>
              <c:f>Jobs_ForeignFinalDem_Region_e!$V$14:$V$23</c:f>
              <c:strCache>
                <c:ptCount val="10"/>
                <c:pt idx="0">
                  <c:v>Ireland</c:v>
                </c:pt>
                <c:pt idx="1">
                  <c:v>Sweden</c:v>
                </c:pt>
                <c:pt idx="2">
                  <c:v>Germany</c:v>
                </c:pt>
                <c:pt idx="3">
                  <c:v>Norway</c:v>
                </c:pt>
                <c:pt idx="4">
                  <c:v>Portugal</c:v>
                </c:pt>
                <c:pt idx="5">
                  <c:v>Chile</c:v>
                </c:pt>
                <c:pt idx="6">
                  <c:v>Canada</c:v>
                </c:pt>
                <c:pt idx="7">
                  <c:v>Mexico</c:v>
                </c:pt>
                <c:pt idx="8">
                  <c:v>Australia</c:v>
                </c:pt>
                <c:pt idx="9">
                  <c:v>Japan</c:v>
                </c:pt>
              </c:strCache>
            </c:strRef>
          </c:cat>
          <c:val>
            <c:numRef>
              <c:f>Jobs_ForeignFinalDem_Region_e!$X$14:$X$23</c:f>
              <c:numCache>
                <c:formatCode>0%</c:formatCode>
                <c:ptCount val="10"/>
                <c:pt idx="0">
                  <c:v>0.64500000000000002</c:v>
                </c:pt>
                <c:pt idx="1">
                  <c:v>0.44799999999999995</c:v>
                </c:pt>
                <c:pt idx="2">
                  <c:v>0.39399999999999996</c:v>
                </c:pt>
                <c:pt idx="3">
                  <c:v>0.379</c:v>
                </c:pt>
                <c:pt idx="4">
                  <c:v>0.35899999999999999</c:v>
                </c:pt>
                <c:pt idx="5">
                  <c:v>0.32099999999999995</c:v>
                </c:pt>
                <c:pt idx="6">
                  <c:v>0.26899999999999996</c:v>
                </c:pt>
                <c:pt idx="7">
                  <c:v>0.20900000000000002</c:v>
                </c:pt>
                <c:pt idx="8">
                  <c:v>0.19700000000000004</c:v>
                </c:pt>
                <c:pt idx="9">
                  <c:v>0.16500000000000001</c:v>
                </c:pt>
              </c:numCache>
            </c:numRef>
          </c:val>
        </c:ser>
        <c:dLbls>
          <c:showLegendKey val="0"/>
          <c:showVal val="0"/>
          <c:showCatName val="0"/>
          <c:showSerName val="0"/>
          <c:showPercent val="0"/>
          <c:showBubbleSize val="0"/>
        </c:dLbls>
        <c:gapWidth val="90"/>
        <c:axId val="143420800"/>
        <c:axId val="143451264"/>
      </c:barChart>
      <c:catAx>
        <c:axId val="143420800"/>
        <c:scaling>
          <c:orientation val="minMax"/>
        </c:scaling>
        <c:delete val="0"/>
        <c:axPos val="b"/>
        <c:majorTickMark val="out"/>
        <c:minorTickMark val="none"/>
        <c:tickLblPos val="nextTo"/>
        <c:txPr>
          <a:bodyPr/>
          <a:lstStyle/>
          <a:p>
            <a:pPr>
              <a:defRPr sz="1000"/>
            </a:pPr>
            <a:endParaRPr lang="en-US"/>
          </a:p>
        </c:txPr>
        <c:crossAx val="143451264"/>
        <c:crosses val="autoZero"/>
        <c:auto val="1"/>
        <c:lblAlgn val="ctr"/>
        <c:lblOffset val="100"/>
        <c:noMultiLvlLbl val="0"/>
      </c:catAx>
      <c:valAx>
        <c:axId val="143451264"/>
        <c:scaling>
          <c:orientation val="minMax"/>
          <c:max val="0.70000000000000007"/>
          <c:min val="0"/>
        </c:scaling>
        <c:delete val="0"/>
        <c:axPos val="l"/>
        <c:numFmt formatCode="0%" sourceLinked="1"/>
        <c:majorTickMark val="out"/>
        <c:minorTickMark val="none"/>
        <c:tickLblPos val="nextTo"/>
        <c:txPr>
          <a:bodyPr/>
          <a:lstStyle/>
          <a:p>
            <a:pPr>
              <a:defRPr sz="1000"/>
            </a:pPr>
            <a:endParaRPr lang="en-US"/>
          </a:p>
        </c:txPr>
        <c:crossAx val="143420800"/>
        <c:crosses val="autoZero"/>
        <c:crossBetween val="between"/>
      </c:valAx>
      <c:spPr>
        <a:noFill/>
      </c:spPr>
    </c:plotArea>
    <c:plotVisOnly val="1"/>
    <c:dispBlanksAs val="gap"/>
    <c:showDLblsOverMax val="0"/>
  </c:chart>
  <c:spPr>
    <a:noFill/>
    <a:ln>
      <a:noFill/>
    </a:ln>
  </c:spPr>
  <c:txPr>
    <a:bodyPr/>
    <a:lstStyle/>
    <a:p>
      <a:pPr>
        <a:defRPr sz="1200">
          <a:latin typeface="+mj-lt"/>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233897572395346"/>
          <c:y val="6.7585055816934969E-2"/>
          <c:w val="0.85726439725542858"/>
          <c:h val="0.72888184709909165"/>
        </c:manualLayout>
      </c:layout>
      <c:barChart>
        <c:barDir val="col"/>
        <c:grouping val="clustered"/>
        <c:varyColors val="0"/>
        <c:ser>
          <c:idx val="0"/>
          <c:order val="0"/>
          <c:tx>
            <c:strRef>
              <c:f>'[Chart in Microsoft PowerPoint]Sheet1'!$G$3</c:f>
              <c:strCache>
                <c:ptCount val="1"/>
                <c:pt idx="0">
                  <c:v>000 of units</c:v>
                </c:pt>
              </c:strCache>
            </c:strRef>
          </c:tx>
          <c:spPr>
            <a:blipFill>
              <a:blip xmlns:r="http://schemas.openxmlformats.org/officeDocument/2006/relationships" r:embed="rId2"/>
              <a:stretch>
                <a:fillRect/>
              </a:stretch>
            </a:blipFill>
          </c:spPr>
          <c:invertIfNegative val="0"/>
          <c:dPt>
            <c:idx val="14"/>
            <c:invertIfNegative val="0"/>
            <c:bubble3D val="0"/>
            <c:spPr>
              <a:blipFill>
                <a:blip xmlns:r="http://schemas.openxmlformats.org/officeDocument/2006/relationships" r:embed="rId3"/>
                <a:stretch>
                  <a:fillRect/>
                </a:stretch>
              </a:blipFill>
            </c:spPr>
          </c:dPt>
          <c:dPt>
            <c:idx val="15"/>
            <c:invertIfNegative val="0"/>
            <c:bubble3D val="0"/>
            <c:spPr>
              <a:blipFill>
                <a:blip xmlns:r="http://schemas.openxmlformats.org/officeDocument/2006/relationships" r:embed="rId3"/>
                <a:stretch>
                  <a:fillRect/>
                </a:stretch>
              </a:blipFill>
            </c:spPr>
          </c:dPt>
          <c:dPt>
            <c:idx val="16"/>
            <c:invertIfNegative val="0"/>
            <c:bubble3D val="0"/>
            <c:spPr>
              <a:blipFill>
                <a:blip xmlns:r="http://schemas.openxmlformats.org/officeDocument/2006/relationships" r:embed="rId3"/>
                <a:stretch>
                  <a:fillRect/>
                </a:stretch>
              </a:blipFill>
            </c:spPr>
          </c:dPt>
          <c:dPt>
            <c:idx val="17"/>
            <c:invertIfNegative val="0"/>
            <c:bubble3D val="0"/>
            <c:spPr>
              <a:blipFill>
                <a:blip xmlns:r="http://schemas.openxmlformats.org/officeDocument/2006/relationships" r:embed="rId3"/>
                <a:stretch>
                  <a:fillRect/>
                </a:stretch>
              </a:blipFill>
            </c:spPr>
          </c:dPt>
          <c:cat>
            <c:numRef>
              <c:f>'[Chart in Microsoft PowerPoint]Sheet1'!$F$4:$F$21</c:f>
              <c:numCache>
                <c:formatCode>General</c:formatCode>
                <c:ptCount val="18"/>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pt idx="15">
                  <c:v>2018</c:v>
                </c:pt>
                <c:pt idx="16">
                  <c:v>2019</c:v>
                </c:pt>
                <c:pt idx="17">
                  <c:v>2020</c:v>
                </c:pt>
              </c:numCache>
            </c:numRef>
          </c:cat>
          <c:val>
            <c:numRef>
              <c:f>'[Chart in Microsoft PowerPoint]Sheet1'!$G$4:$G$21</c:f>
              <c:numCache>
                <c:formatCode>General</c:formatCode>
                <c:ptCount val="18"/>
                <c:pt idx="0">
                  <c:v>81</c:v>
                </c:pt>
                <c:pt idx="1">
                  <c:v>97</c:v>
                </c:pt>
                <c:pt idx="2">
                  <c:v>120</c:v>
                </c:pt>
                <c:pt idx="3">
                  <c:v>112</c:v>
                </c:pt>
                <c:pt idx="4">
                  <c:v>114</c:v>
                </c:pt>
                <c:pt idx="5">
                  <c:v>113</c:v>
                </c:pt>
                <c:pt idx="6">
                  <c:v>60</c:v>
                </c:pt>
                <c:pt idx="7">
                  <c:v>121</c:v>
                </c:pt>
                <c:pt idx="8">
                  <c:v>166</c:v>
                </c:pt>
                <c:pt idx="9">
                  <c:v>159</c:v>
                </c:pt>
                <c:pt idx="10">
                  <c:v>178</c:v>
                </c:pt>
                <c:pt idx="11">
                  <c:v>221</c:v>
                </c:pt>
                <c:pt idx="12">
                  <c:v>254</c:v>
                </c:pt>
                <c:pt idx="13">
                  <c:v>294</c:v>
                </c:pt>
                <c:pt idx="14">
                  <c:v>346</c:v>
                </c:pt>
                <c:pt idx="15">
                  <c:v>378</c:v>
                </c:pt>
                <c:pt idx="16">
                  <c:v>433</c:v>
                </c:pt>
                <c:pt idx="17">
                  <c:v>521</c:v>
                </c:pt>
              </c:numCache>
            </c:numRef>
          </c:val>
        </c:ser>
        <c:dLbls>
          <c:showLegendKey val="0"/>
          <c:showVal val="0"/>
          <c:showCatName val="0"/>
          <c:showSerName val="0"/>
          <c:showPercent val="0"/>
          <c:showBubbleSize val="0"/>
        </c:dLbls>
        <c:gapWidth val="20"/>
        <c:axId val="143566720"/>
        <c:axId val="143568256"/>
      </c:barChart>
      <c:catAx>
        <c:axId val="143566720"/>
        <c:scaling>
          <c:orientation val="minMax"/>
        </c:scaling>
        <c:delete val="0"/>
        <c:axPos val="b"/>
        <c:numFmt formatCode="General" sourceLinked="1"/>
        <c:majorTickMark val="out"/>
        <c:minorTickMark val="none"/>
        <c:tickLblPos val="nextTo"/>
        <c:txPr>
          <a:bodyPr/>
          <a:lstStyle/>
          <a:p>
            <a:pPr>
              <a:defRPr>
                <a:solidFill>
                  <a:schemeClr val="bg1">
                    <a:lumMod val="50000"/>
                  </a:schemeClr>
                </a:solidFill>
              </a:defRPr>
            </a:pPr>
            <a:endParaRPr lang="en-US"/>
          </a:p>
        </c:txPr>
        <c:crossAx val="143568256"/>
        <c:crosses val="autoZero"/>
        <c:auto val="1"/>
        <c:lblAlgn val="ctr"/>
        <c:lblOffset val="100"/>
        <c:noMultiLvlLbl val="0"/>
      </c:catAx>
      <c:valAx>
        <c:axId val="143568256"/>
        <c:scaling>
          <c:orientation val="minMax"/>
        </c:scaling>
        <c:delete val="0"/>
        <c:axPos val="l"/>
        <c:title>
          <c:tx>
            <c:rich>
              <a:bodyPr rot="-5400000" vert="horz"/>
              <a:lstStyle/>
              <a:p>
                <a:pPr>
                  <a:defRPr>
                    <a:solidFill>
                      <a:schemeClr val="bg1">
                        <a:lumMod val="50000"/>
                      </a:schemeClr>
                    </a:solidFill>
                  </a:defRPr>
                </a:pPr>
                <a:r>
                  <a:rPr lang="en-GB">
                    <a:solidFill>
                      <a:schemeClr val="bg1">
                        <a:lumMod val="50000"/>
                      </a:schemeClr>
                    </a:solidFill>
                  </a:rPr>
                  <a:t>'000 of</a:t>
                </a:r>
                <a:r>
                  <a:rPr lang="en-GB" baseline="0">
                    <a:solidFill>
                      <a:schemeClr val="bg1">
                        <a:lumMod val="50000"/>
                      </a:schemeClr>
                    </a:solidFill>
                  </a:rPr>
                  <a:t> </a:t>
                </a:r>
                <a:r>
                  <a:rPr lang="en-GB">
                    <a:solidFill>
                      <a:schemeClr val="bg1">
                        <a:lumMod val="50000"/>
                      </a:schemeClr>
                    </a:solidFill>
                  </a:rPr>
                  <a:t>units</a:t>
                </a:r>
              </a:p>
            </c:rich>
          </c:tx>
          <c:layout>
            <c:manualLayout>
              <c:xMode val="edge"/>
              <c:yMode val="edge"/>
              <c:x val="1.9183459821653721E-2"/>
              <c:y val="0.23117282084154764"/>
            </c:manualLayout>
          </c:layout>
          <c:overlay val="0"/>
        </c:title>
        <c:numFmt formatCode="General" sourceLinked="1"/>
        <c:majorTickMark val="out"/>
        <c:minorTickMark val="none"/>
        <c:tickLblPos val="nextTo"/>
        <c:txPr>
          <a:bodyPr/>
          <a:lstStyle/>
          <a:p>
            <a:pPr>
              <a:defRPr>
                <a:solidFill>
                  <a:schemeClr val="bg1">
                    <a:lumMod val="50000"/>
                  </a:schemeClr>
                </a:solidFill>
                <a:latin typeface="+mj-lt"/>
              </a:defRPr>
            </a:pPr>
            <a:endParaRPr lang="en-US"/>
          </a:p>
        </c:txPr>
        <c:crossAx val="143566720"/>
        <c:crosses val="autoZero"/>
        <c:crossBetween val="between"/>
      </c:valAx>
    </c:plotArea>
    <c:plotVisOnly val="1"/>
    <c:dispBlanksAs val="gap"/>
    <c:showDLblsOverMax val="0"/>
  </c:chart>
  <c:spPr>
    <a:noFill/>
    <a:ln>
      <a:noFill/>
    </a:ln>
  </c:sp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5.4544033307529459E-2"/>
          <c:y val="0.19385254998043214"/>
          <c:w val="0.93482564734522089"/>
          <c:h val="0.6135203431397539"/>
        </c:manualLayout>
      </c:layout>
      <c:barChart>
        <c:barDir val="col"/>
        <c:grouping val="clustered"/>
        <c:varyColors val="0"/>
        <c:ser>
          <c:idx val="4"/>
          <c:order val="4"/>
          <c:spPr>
            <a:solidFill>
              <a:schemeClr val="bg1"/>
            </a:solidFill>
            <a:ln>
              <a:solidFill>
                <a:srgbClr val="000000"/>
              </a:solidFill>
            </a:ln>
          </c:spPr>
          <c:invertIfNegative val="0"/>
          <c:val>
            <c:numRef>
              <c:f>'data Fig. 1.3 EN'!$I$7:$I$32</c:f>
              <c:numCache>
                <c:formatCode>General</c:formatCode>
                <c:ptCount val="26"/>
                <c:pt idx="19">
                  <c:v>0.5</c:v>
                </c:pt>
                <c:pt idx="24">
                  <c:v>0.5</c:v>
                </c:pt>
              </c:numCache>
            </c:numRef>
          </c:val>
        </c:ser>
        <c:dLbls>
          <c:showLegendKey val="0"/>
          <c:showVal val="0"/>
          <c:showCatName val="0"/>
          <c:showSerName val="0"/>
          <c:showPercent val="0"/>
          <c:showBubbleSize val="0"/>
        </c:dLbls>
        <c:gapWidth val="0"/>
        <c:axId val="121077120"/>
        <c:axId val="122438784"/>
      </c:barChart>
      <c:lineChart>
        <c:grouping val="standard"/>
        <c:varyColors val="0"/>
        <c:ser>
          <c:idx val="0"/>
          <c:order val="0"/>
          <c:tx>
            <c:strRef>
              <c:f>'data Fig. 1.3 EN'!$E$6</c:f>
              <c:strCache>
                <c:ptCount val="1"/>
                <c:pt idx="0">
                  <c:v>1985</c:v>
                </c:pt>
              </c:strCache>
            </c:strRef>
          </c:tx>
          <c:spPr>
            <a:ln>
              <a:noFill/>
            </a:ln>
          </c:spPr>
          <c:marker>
            <c:symbol val="dash"/>
            <c:size val="5"/>
            <c:spPr>
              <a:solidFill>
                <a:schemeClr val="tx1"/>
              </a:solidFill>
              <a:ln>
                <a:solidFill>
                  <a:schemeClr val="tx1"/>
                </a:solidFill>
                <a:prstDash val="solid"/>
              </a:ln>
            </c:spPr>
          </c:marker>
          <c:cat>
            <c:strRef>
              <c:f>'data Fig. 1.3 EN'!$A$7:$A$32</c:f>
              <c:strCache>
                <c:ptCount val="26"/>
                <c:pt idx="0">
                  <c:v>DNK</c:v>
                </c:pt>
                <c:pt idx="1">
                  <c:v>CZE</c:v>
                </c:pt>
                <c:pt idx="2">
                  <c:v>NOR</c:v>
                </c:pt>
                <c:pt idx="3">
                  <c:v>FIN</c:v>
                </c:pt>
                <c:pt idx="4">
                  <c:v>SWE</c:v>
                </c:pt>
                <c:pt idx="5">
                  <c:v>HUN</c:v>
                </c:pt>
                <c:pt idx="6">
                  <c:v>DEU</c:v>
                </c:pt>
                <c:pt idx="7">
                  <c:v>LUX</c:v>
                </c:pt>
                <c:pt idx="8">
                  <c:v>CAN</c:v>
                </c:pt>
                <c:pt idx="9">
                  <c:v>AUS</c:v>
                </c:pt>
                <c:pt idx="10">
                  <c:v>ITA</c:v>
                </c:pt>
                <c:pt idx="11">
                  <c:v>NZL</c:v>
                </c:pt>
                <c:pt idx="12">
                  <c:v>JPN</c:v>
                </c:pt>
                <c:pt idx="13">
                  <c:v>GBR</c:v>
                </c:pt>
                <c:pt idx="14">
                  <c:v>ISR</c:v>
                </c:pt>
                <c:pt idx="15">
                  <c:v>USA</c:v>
                </c:pt>
                <c:pt idx="16">
                  <c:v>MEX</c:v>
                </c:pt>
                <c:pt idx="18">
                  <c:v>OECD22</c:v>
                </c:pt>
                <c:pt idx="20">
                  <c:v>BEL</c:v>
                </c:pt>
                <c:pt idx="21">
                  <c:v>NLD</c:v>
                </c:pt>
                <c:pt idx="22">
                  <c:v>FRA</c:v>
                </c:pt>
                <c:pt idx="23">
                  <c:v>GRC</c:v>
                </c:pt>
                <c:pt idx="25">
                  <c:v>TUR</c:v>
                </c:pt>
              </c:strCache>
            </c:strRef>
          </c:cat>
          <c:val>
            <c:numRef>
              <c:f>'data Fig. 1.3 EN'!$E$7:$E$32</c:f>
              <c:numCache>
                <c:formatCode>0.000</c:formatCode>
                <c:ptCount val="26"/>
                <c:pt idx="0">
                  <c:v>0.22090000000000001</c:v>
                </c:pt>
                <c:pt idx="1">
                  <c:v>0.23200000000000001</c:v>
                </c:pt>
                <c:pt idx="2">
                  <c:v>0.222</c:v>
                </c:pt>
                <c:pt idx="3">
                  <c:v>0.2085118238</c:v>
                </c:pt>
                <c:pt idx="4">
                  <c:v>0.19800000000000001</c:v>
                </c:pt>
                <c:pt idx="5">
                  <c:v>0.2727</c:v>
                </c:pt>
                <c:pt idx="6">
                  <c:v>0.25056137987133037</c:v>
                </c:pt>
                <c:pt idx="7">
                  <c:v>0.247</c:v>
                </c:pt>
                <c:pt idx="8">
                  <c:v>0.29299999999999998</c:v>
                </c:pt>
                <c:pt idx="9">
                  <c:v>0.309</c:v>
                </c:pt>
                <c:pt idx="10">
                  <c:v>0.29099999999999998</c:v>
                </c:pt>
                <c:pt idx="11">
                  <c:v>0.27100000000000002</c:v>
                </c:pt>
                <c:pt idx="12">
                  <c:v>0.30399999999999999</c:v>
                </c:pt>
                <c:pt idx="13">
                  <c:v>0.30947510028619069</c:v>
                </c:pt>
                <c:pt idx="14">
                  <c:v>0.32600000000000001</c:v>
                </c:pt>
                <c:pt idx="15">
                  <c:v>0.3396245</c:v>
                </c:pt>
                <c:pt idx="16">
                  <c:v>0.45200000000000001</c:v>
                </c:pt>
                <c:pt idx="18">
                  <c:v>0.28909090909090912</c:v>
                </c:pt>
                <c:pt idx="20">
                  <c:v>0.25700000000000001</c:v>
                </c:pt>
                <c:pt idx="21">
                  <c:v>0.27200000000000002</c:v>
                </c:pt>
                <c:pt idx="22">
                  <c:v>0.3</c:v>
                </c:pt>
                <c:pt idx="23">
                  <c:v>0.35199999999999998</c:v>
                </c:pt>
                <c:pt idx="25">
                  <c:v>0.434</c:v>
                </c:pt>
              </c:numCache>
            </c:numRef>
          </c:val>
          <c:smooth val="0"/>
        </c:ser>
        <c:ser>
          <c:idx val="1"/>
          <c:order val="1"/>
          <c:tx>
            <c:strRef>
              <c:f>'data Fig. 1.3 EN'!$F$6</c:f>
              <c:strCache>
                <c:ptCount val="1"/>
                <c:pt idx="0">
                  <c:v>2013 or latest</c:v>
                </c:pt>
              </c:strCache>
            </c:strRef>
          </c:tx>
          <c:spPr>
            <a:ln>
              <a:noFill/>
            </a:ln>
          </c:spPr>
          <c:marker>
            <c:symbol val="triangle"/>
            <c:size val="5"/>
            <c:spPr>
              <a:solidFill>
                <a:srgbClr val="4F81BD"/>
              </a:solidFill>
              <a:ln>
                <a:solidFill>
                  <a:schemeClr val="tx1"/>
                </a:solidFill>
                <a:prstDash val="solid"/>
              </a:ln>
            </c:spPr>
          </c:marker>
          <c:cat>
            <c:strRef>
              <c:f>'data Fig. 1.3 EN'!$A$7:$A$32</c:f>
              <c:strCache>
                <c:ptCount val="26"/>
                <c:pt idx="0">
                  <c:v>DNK</c:v>
                </c:pt>
                <c:pt idx="1">
                  <c:v>CZE</c:v>
                </c:pt>
                <c:pt idx="2">
                  <c:v>NOR</c:v>
                </c:pt>
                <c:pt idx="3">
                  <c:v>FIN</c:v>
                </c:pt>
                <c:pt idx="4">
                  <c:v>SWE</c:v>
                </c:pt>
                <c:pt idx="5">
                  <c:v>HUN</c:v>
                </c:pt>
                <c:pt idx="6">
                  <c:v>DEU</c:v>
                </c:pt>
                <c:pt idx="7">
                  <c:v>LUX</c:v>
                </c:pt>
                <c:pt idx="8">
                  <c:v>CAN</c:v>
                </c:pt>
                <c:pt idx="9">
                  <c:v>AUS</c:v>
                </c:pt>
                <c:pt idx="10">
                  <c:v>ITA</c:v>
                </c:pt>
                <c:pt idx="11">
                  <c:v>NZL</c:v>
                </c:pt>
                <c:pt idx="12">
                  <c:v>JPN</c:v>
                </c:pt>
                <c:pt idx="13">
                  <c:v>GBR</c:v>
                </c:pt>
                <c:pt idx="14">
                  <c:v>ISR</c:v>
                </c:pt>
                <c:pt idx="15">
                  <c:v>USA</c:v>
                </c:pt>
                <c:pt idx="16">
                  <c:v>MEX</c:v>
                </c:pt>
                <c:pt idx="18">
                  <c:v>OECD22</c:v>
                </c:pt>
                <c:pt idx="20">
                  <c:v>BEL</c:v>
                </c:pt>
                <c:pt idx="21">
                  <c:v>NLD</c:v>
                </c:pt>
                <c:pt idx="22">
                  <c:v>FRA</c:v>
                </c:pt>
                <c:pt idx="23">
                  <c:v>GRC</c:v>
                </c:pt>
                <c:pt idx="25">
                  <c:v>TUR</c:v>
                </c:pt>
              </c:strCache>
            </c:strRef>
          </c:cat>
          <c:val>
            <c:numRef>
              <c:f>'data Fig. 1.3 EN'!$F$7:$F$32</c:f>
              <c:numCache>
                <c:formatCode>0.000</c:formatCode>
                <c:ptCount val="26"/>
                <c:pt idx="0">
                  <c:v>0.25098999999999999</c:v>
                </c:pt>
                <c:pt idx="1">
                  <c:v>0.2505</c:v>
                </c:pt>
                <c:pt idx="2">
                  <c:v>0.2525</c:v>
                </c:pt>
                <c:pt idx="3">
                  <c:v>0.26168000000000002</c:v>
                </c:pt>
                <c:pt idx="4">
                  <c:v>0.27400000000000002</c:v>
                </c:pt>
                <c:pt idx="5">
                  <c:v>0.28848574644672687</c:v>
                </c:pt>
                <c:pt idx="6">
                  <c:v>0.29137484337349401</c:v>
                </c:pt>
                <c:pt idx="7">
                  <c:v>0.29899999999999999</c:v>
                </c:pt>
                <c:pt idx="8">
                  <c:v>0.316</c:v>
                </c:pt>
                <c:pt idx="9">
                  <c:v>0.32400000000000001</c:v>
                </c:pt>
                <c:pt idx="10">
                  <c:v>0.32500000000000001</c:v>
                </c:pt>
                <c:pt idx="11">
                  <c:v>0.33300000000000002</c:v>
                </c:pt>
                <c:pt idx="12">
                  <c:v>0.33600000000000002</c:v>
                </c:pt>
                <c:pt idx="13">
                  <c:v>0.34399999999999997</c:v>
                </c:pt>
                <c:pt idx="14">
                  <c:v>0.377</c:v>
                </c:pt>
                <c:pt idx="15">
                  <c:v>0.4012848596843745</c:v>
                </c:pt>
                <c:pt idx="16">
                  <c:v>0.48199999999999998</c:v>
                </c:pt>
                <c:pt idx="18">
                  <c:v>0.3177881363636364</c:v>
                </c:pt>
              </c:numCache>
            </c:numRef>
          </c:val>
          <c:smooth val="0"/>
        </c:ser>
        <c:ser>
          <c:idx val="2"/>
          <c:order val="2"/>
          <c:tx>
            <c:strRef>
              <c:f>'data Fig. 1.3 EN'!$G$6</c:f>
              <c:strCache>
                <c:ptCount val="1"/>
              </c:strCache>
            </c:strRef>
          </c:tx>
          <c:spPr>
            <a:ln>
              <a:noFill/>
            </a:ln>
          </c:spPr>
          <c:marker>
            <c:symbol val="diamond"/>
            <c:size val="5"/>
            <c:spPr>
              <a:solidFill>
                <a:srgbClr val="4F81BD"/>
              </a:solidFill>
              <a:ln>
                <a:solidFill>
                  <a:schemeClr val="tx1"/>
                </a:solidFill>
                <a:prstDash val="solid"/>
              </a:ln>
            </c:spPr>
          </c:marker>
          <c:cat>
            <c:strRef>
              <c:f>'data Fig. 1.3 EN'!$A$7:$A$32</c:f>
              <c:strCache>
                <c:ptCount val="26"/>
                <c:pt idx="0">
                  <c:v>DNK</c:v>
                </c:pt>
                <c:pt idx="1">
                  <c:v>CZE</c:v>
                </c:pt>
                <c:pt idx="2">
                  <c:v>NOR</c:v>
                </c:pt>
                <c:pt idx="3">
                  <c:v>FIN</c:v>
                </c:pt>
                <c:pt idx="4">
                  <c:v>SWE</c:v>
                </c:pt>
                <c:pt idx="5">
                  <c:v>HUN</c:v>
                </c:pt>
                <c:pt idx="6">
                  <c:v>DEU</c:v>
                </c:pt>
                <c:pt idx="7">
                  <c:v>LUX</c:v>
                </c:pt>
                <c:pt idx="8">
                  <c:v>CAN</c:v>
                </c:pt>
                <c:pt idx="9">
                  <c:v>AUS</c:v>
                </c:pt>
                <c:pt idx="10">
                  <c:v>ITA</c:v>
                </c:pt>
                <c:pt idx="11">
                  <c:v>NZL</c:v>
                </c:pt>
                <c:pt idx="12">
                  <c:v>JPN</c:v>
                </c:pt>
                <c:pt idx="13">
                  <c:v>GBR</c:v>
                </c:pt>
                <c:pt idx="14">
                  <c:v>ISR</c:v>
                </c:pt>
                <c:pt idx="15">
                  <c:v>USA</c:v>
                </c:pt>
                <c:pt idx="16">
                  <c:v>MEX</c:v>
                </c:pt>
                <c:pt idx="18">
                  <c:v>OECD22</c:v>
                </c:pt>
                <c:pt idx="20">
                  <c:v>BEL</c:v>
                </c:pt>
                <c:pt idx="21">
                  <c:v>NLD</c:v>
                </c:pt>
                <c:pt idx="22">
                  <c:v>FRA</c:v>
                </c:pt>
                <c:pt idx="23">
                  <c:v>GRC</c:v>
                </c:pt>
                <c:pt idx="25">
                  <c:v>TUR</c:v>
                </c:pt>
              </c:strCache>
            </c:strRef>
          </c:cat>
          <c:val>
            <c:numRef>
              <c:f>'data Fig. 1.3 EN'!$G$7:$G$32</c:f>
              <c:numCache>
                <c:formatCode>General</c:formatCode>
                <c:ptCount val="26"/>
                <c:pt idx="20" formatCode="0.000">
                  <c:v>0.26433899999999999</c:v>
                </c:pt>
                <c:pt idx="21" formatCode="0.000">
                  <c:v>0.27800000000000002</c:v>
                </c:pt>
                <c:pt idx="22" formatCode="0.000">
                  <c:v>0.30599999999999999</c:v>
                </c:pt>
                <c:pt idx="23" formatCode="0.000">
                  <c:v>0.33800000000000002</c:v>
                </c:pt>
              </c:numCache>
            </c:numRef>
          </c:val>
          <c:smooth val="0"/>
        </c:ser>
        <c:ser>
          <c:idx val="3"/>
          <c:order val="3"/>
          <c:tx>
            <c:strRef>
              <c:f>'data Fig. 1.3 EN'!$H$6</c:f>
              <c:strCache>
                <c:ptCount val="1"/>
              </c:strCache>
            </c:strRef>
          </c:tx>
          <c:spPr>
            <a:ln>
              <a:noFill/>
            </a:ln>
          </c:spPr>
          <c:marker>
            <c:symbol val="picture"/>
            <c:spPr>
              <a:blipFill>
                <a:blip xmlns:r="http://schemas.openxmlformats.org/officeDocument/2006/relationships" r:embed="rId2"/>
                <a:stretch>
                  <a:fillRect/>
                </a:stretch>
              </a:blipFill>
              <a:ln w="9525">
                <a:noFill/>
              </a:ln>
            </c:spPr>
          </c:marker>
          <c:cat>
            <c:strRef>
              <c:f>'data Fig. 1.3 EN'!$A$7:$A$32</c:f>
              <c:strCache>
                <c:ptCount val="26"/>
                <c:pt idx="0">
                  <c:v>DNK</c:v>
                </c:pt>
                <c:pt idx="1">
                  <c:v>CZE</c:v>
                </c:pt>
                <c:pt idx="2">
                  <c:v>NOR</c:v>
                </c:pt>
                <c:pt idx="3">
                  <c:v>FIN</c:v>
                </c:pt>
                <c:pt idx="4">
                  <c:v>SWE</c:v>
                </c:pt>
                <c:pt idx="5">
                  <c:v>HUN</c:v>
                </c:pt>
                <c:pt idx="6">
                  <c:v>DEU</c:v>
                </c:pt>
                <c:pt idx="7">
                  <c:v>LUX</c:v>
                </c:pt>
                <c:pt idx="8">
                  <c:v>CAN</c:v>
                </c:pt>
                <c:pt idx="9">
                  <c:v>AUS</c:v>
                </c:pt>
                <c:pt idx="10">
                  <c:v>ITA</c:v>
                </c:pt>
                <c:pt idx="11">
                  <c:v>NZL</c:v>
                </c:pt>
                <c:pt idx="12">
                  <c:v>JPN</c:v>
                </c:pt>
                <c:pt idx="13">
                  <c:v>GBR</c:v>
                </c:pt>
                <c:pt idx="14">
                  <c:v>ISR</c:v>
                </c:pt>
                <c:pt idx="15">
                  <c:v>USA</c:v>
                </c:pt>
                <c:pt idx="16">
                  <c:v>MEX</c:v>
                </c:pt>
                <c:pt idx="18">
                  <c:v>OECD22</c:v>
                </c:pt>
                <c:pt idx="20">
                  <c:v>BEL</c:v>
                </c:pt>
                <c:pt idx="21">
                  <c:v>NLD</c:v>
                </c:pt>
                <c:pt idx="22">
                  <c:v>FRA</c:v>
                </c:pt>
                <c:pt idx="23">
                  <c:v>GRC</c:v>
                </c:pt>
                <c:pt idx="25">
                  <c:v>TUR</c:v>
                </c:pt>
              </c:strCache>
            </c:strRef>
          </c:cat>
          <c:val>
            <c:numRef>
              <c:f>'data Fig. 1.3 EN'!$H$7:$H$32</c:f>
              <c:numCache>
                <c:formatCode>General</c:formatCode>
                <c:ptCount val="26"/>
                <c:pt idx="25" formatCode="0.000">
                  <c:v>0.41199999999999998</c:v>
                </c:pt>
              </c:numCache>
            </c:numRef>
          </c:val>
          <c:smooth val="0"/>
        </c:ser>
        <c:dLbls>
          <c:showLegendKey val="0"/>
          <c:showVal val="0"/>
          <c:showCatName val="0"/>
          <c:showSerName val="0"/>
          <c:showPercent val="0"/>
          <c:showBubbleSize val="0"/>
        </c:dLbls>
        <c:hiLowLines/>
        <c:marker val="1"/>
        <c:smooth val="0"/>
        <c:axId val="121077120"/>
        <c:axId val="122438784"/>
      </c:lineChart>
      <c:catAx>
        <c:axId val="121077120"/>
        <c:scaling>
          <c:orientation val="minMax"/>
        </c:scaling>
        <c:delete val="0"/>
        <c:axPos val="b"/>
        <c:majorGridlines>
          <c:spPr>
            <a:ln w="9525" cmpd="sng">
              <a:solidFill>
                <a:srgbClr val="FFFFFF"/>
              </a:solidFill>
              <a:prstDash val="solid"/>
            </a:ln>
          </c:spPr>
        </c:majorGridlines>
        <c:numFmt formatCode="General" sourceLinked="1"/>
        <c:majorTickMark val="none"/>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2700000" vert="horz"/>
          <a:lstStyle/>
          <a:p>
            <a:pPr>
              <a:defRPr sz="1200" b="0" i="0">
                <a:solidFill>
                  <a:srgbClr val="000000"/>
                </a:solidFill>
                <a:latin typeface="Arial Narrow"/>
                <a:ea typeface="Arial Narrow"/>
                <a:cs typeface="Arial Narrow"/>
              </a:defRPr>
            </a:pPr>
            <a:endParaRPr lang="en-US"/>
          </a:p>
        </c:txPr>
        <c:crossAx val="122438784"/>
        <c:crosses val="autoZero"/>
        <c:auto val="1"/>
        <c:lblAlgn val="ctr"/>
        <c:lblOffset val="100"/>
        <c:noMultiLvlLbl val="0"/>
      </c:catAx>
      <c:valAx>
        <c:axId val="122438784"/>
        <c:scaling>
          <c:orientation val="minMax"/>
          <c:max val="0.5"/>
          <c:min val="0.15000000000000002"/>
        </c:scaling>
        <c:delete val="0"/>
        <c:axPos val="l"/>
        <c:majorGridlines>
          <c:spPr>
            <a:ln w="9525" cmpd="sng">
              <a:solidFill>
                <a:srgbClr val="FFFFFF"/>
              </a:solidFill>
              <a:prstDash val="solid"/>
            </a:ln>
          </c:spPr>
        </c:majorGridlines>
        <c:numFmt formatCode="#\ ##0.00" sourceLinked="0"/>
        <c:majorTickMark val="none"/>
        <c:minorTickMark val="none"/>
        <c:tickLblPos val="nextTo"/>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sz="1100" b="0" i="0">
                <a:solidFill>
                  <a:srgbClr val="000000"/>
                </a:solidFill>
                <a:latin typeface="Arial Narrow"/>
                <a:ea typeface="Arial Narrow"/>
                <a:cs typeface="Arial Narrow"/>
              </a:defRPr>
            </a:pPr>
            <a:endParaRPr lang="en-US"/>
          </a:p>
        </c:txPr>
        <c:crossAx val="121077120"/>
        <c:crosses val="autoZero"/>
        <c:crossBetween val="between"/>
      </c:valAx>
      <c:spPr>
        <a:solidFill>
          <a:srgbClr val="F4FFFF"/>
        </a:solidFill>
        <a:ln w="9525">
          <a:solidFill>
            <a:srgbClr val="000000"/>
          </a:solidFill>
        </a:ln>
      </c:spPr>
    </c:plotArea>
    <c:legend>
      <c:legendPos val="r"/>
      <c:legendEntry>
        <c:idx val="0"/>
        <c:delete val="1"/>
      </c:legendEntry>
      <c:legendEntry>
        <c:idx val="3"/>
        <c:delete val="1"/>
      </c:legendEntry>
      <c:legendEntry>
        <c:idx val="4"/>
        <c:delete val="1"/>
      </c:legendEntry>
      <c:layout>
        <c:manualLayout>
          <c:xMode val="edge"/>
          <c:yMode val="edge"/>
          <c:x val="4.5039910319957861E-2"/>
          <c:y val="1.9920868100442669E-2"/>
          <c:w val="0.93218045857475351"/>
          <c:h val="7.4703255376660005E-2"/>
        </c:manualLayout>
      </c:layout>
      <c:overlay val="1"/>
      <c:spPr>
        <a:solidFill>
          <a:srgbClr val="EAEAEA"/>
        </a:solidFill>
        <a:ln w="25400">
          <a:noFill/>
        </a:ln>
      </c:spPr>
      <c:txPr>
        <a:bodyPr/>
        <a:lstStyle/>
        <a:p>
          <a:pPr>
            <a:defRPr sz="1600" b="0" i="0">
              <a:solidFill>
                <a:srgbClr val="000000"/>
              </a:solidFill>
              <a:latin typeface="Arial Narrow"/>
              <a:ea typeface="Arial Narrow"/>
              <a:cs typeface="Arial Narrow"/>
            </a:defRPr>
          </a:pPr>
          <a:endParaRPr lang="en-US"/>
        </a:p>
      </c:txPr>
    </c:legend>
    <c:plotVisOnly val="1"/>
    <c:dispBlanksAs val="gap"/>
    <c:showDLblsOverMax val="0"/>
  </c:chart>
  <c:spPr>
    <a:noFill/>
    <a:ln w="9525">
      <a:noFill/>
    </a:ln>
  </c:sp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xMode val="edge"/>
          <c:yMode val="edge"/>
          <c:x val="8.9200849936602426E-3"/>
          <c:y val="9.7414183217317069E-2"/>
          <c:w val="0.98884989375792465"/>
          <c:h val="0.89528262836588479"/>
        </c:manualLayout>
      </c:layout>
      <c:barChart>
        <c:barDir val="col"/>
        <c:grouping val="clustered"/>
        <c:varyColors val="0"/>
        <c:ser>
          <c:idx val="2"/>
          <c:order val="0"/>
          <c:tx>
            <c:strRef>
              <c:f>'Fig 3.1'!$B$45</c:f>
              <c:strCache>
                <c:ptCount val="1"/>
                <c:pt idx="0">
                  <c:v>Low skill</c:v>
                </c:pt>
              </c:strCache>
            </c:strRef>
          </c:tx>
          <c:spPr>
            <a:solidFill>
              <a:schemeClr val="accent1">
                <a:lumMod val="40000"/>
                <a:lumOff val="60000"/>
              </a:schemeClr>
            </a:solidFill>
            <a:ln w="6350" cmpd="sng">
              <a:solidFill>
                <a:srgbClr val="000000"/>
              </a:solidFill>
              <a:round/>
            </a:ln>
            <a:effectLst/>
          </c:spPr>
          <c:invertIfNegative val="0"/>
          <c:cat>
            <c:strRef>
              <c:f>'Fig 3.1'!$A$46:$A$52</c:f>
              <c:strCache>
                <c:ptCount val="7"/>
                <c:pt idx="0">
                  <c:v>Southern Europe</c:v>
                </c:pt>
                <c:pt idx="1">
                  <c:v>Northern Europe</c:v>
                </c:pt>
                <c:pt idx="2">
                  <c:v>Western Europe</c:v>
                </c:pt>
                <c:pt idx="3">
                  <c:v>Total </c:v>
                </c:pt>
                <c:pt idx="4">
                  <c:v>North America</c:v>
                </c:pt>
                <c:pt idx="5">
                  <c:v>Japan</c:v>
                </c:pt>
                <c:pt idx="6">
                  <c:v>Central Europe</c:v>
                </c:pt>
              </c:strCache>
            </c:strRef>
          </c:cat>
          <c:val>
            <c:numRef>
              <c:f>'Fig 3.1'!$B$46:$B$52</c:f>
              <c:numCache>
                <c:formatCode>General</c:formatCode>
                <c:ptCount val="7"/>
                <c:pt idx="0">
                  <c:v>4.62</c:v>
                </c:pt>
                <c:pt idx="1">
                  <c:v>2.92</c:v>
                </c:pt>
                <c:pt idx="2">
                  <c:v>2.7</c:v>
                </c:pt>
                <c:pt idx="3">
                  <c:v>2.31</c:v>
                </c:pt>
                <c:pt idx="4">
                  <c:v>1.56</c:v>
                </c:pt>
                <c:pt idx="5">
                  <c:v>2.64</c:v>
                </c:pt>
                <c:pt idx="6">
                  <c:v>-2.5299999999999998</c:v>
                </c:pt>
              </c:numCache>
            </c:numRef>
          </c:val>
        </c:ser>
        <c:ser>
          <c:idx val="1"/>
          <c:order val="1"/>
          <c:tx>
            <c:strRef>
              <c:f>'Fig 3.1'!$C$45</c:f>
              <c:strCache>
                <c:ptCount val="1"/>
                <c:pt idx="0">
                  <c:v>Middle skill</c:v>
                </c:pt>
              </c:strCache>
            </c:strRef>
          </c:tx>
          <c:spPr>
            <a:solidFill>
              <a:srgbClr val="CCCCCC"/>
            </a:solidFill>
            <a:ln w="3175">
              <a:solidFill>
                <a:srgbClr val="000000"/>
              </a:solidFill>
              <a:prstDash val="solid"/>
            </a:ln>
          </c:spPr>
          <c:invertIfNegative val="0"/>
          <c:cat>
            <c:strRef>
              <c:f>'Fig 3.1'!$A$46:$A$52</c:f>
              <c:strCache>
                <c:ptCount val="7"/>
                <c:pt idx="0">
                  <c:v>Southern Europe</c:v>
                </c:pt>
                <c:pt idx="1">
                  <c:v>Northern Europe</c:v>
                </c:pt>
                <c:pt idx="2">
                  <c:v>Western Europe</c:v>
                </c:pt>
                <c:pt idx="3">
                  <c:v>Total </c:v>
                </c:pt>
                <c:pt idx="4">
                  <c:v>North America</c:v>
                </c:pt>
                <c:pt idx="5">
                  <c:v>Japan</c:v>
                </c:pt>
                <c:pt idx="6">
                  <c:v>Central Europe</c:v>
                </c:pt>
              </c:strCache>
            </c:strRef>
          </c:cat>
          <c:val>
            <c:numRef>
              <c:f>'Fig 3.1'!$C$46:$C$52</c:f>
              <c:numCache>
                <c:formatCode>General</c:formatCode>
                <c:ptCount val="7"/>
                <c:pt idx="0">
                  <c:v>-11.5</c:v>
                </c:pt>
                <c:pt idx="1">
                  <c:v>-10.9</c:v>
                </c:pt>
                <c:pt idx="2">
                  <c:v>-9.77</c:v>
                </c:pt>
                <c:pt idx="3">
                  <c:v>-7.47</c:v>
                </c:pt>
                <c:pt idx="4">
                  <c:v>-6.64</c:v>
                </c:pt>
                <c:pt idx="5">
                  <c:v>-5.18</c:v>
                </c:pt>
                <c:pt idx="6">
                  <c:v>-3.71</c:v>
                </c:pt>
              </c:numCache>
            </c:numRef>
          </c:val>
        </c:ser>
        <c:ser>
          <c:idx val="0"/>
          <c:order val="2"/>
          <c:tx>
            <c:strRef>
              <c:f>'Fig 3.1'!$D$45</c:f>
              <c:strCache>
                <c:ptCount val="1"/>
                <c:pt idx="0">
                  <c:v>High skill</c:v>
                </c:pt>
              </c:strCache>
            </c:strRef>
          </c:tx>
          <c:spPr>
            <a:solidFill>
              <a:srgbClr val="4F81BD"/>
            </a:solidFill>
            <a:ln w="3175">
              <a:solidFill>
                <a:srgbClr val="000000"/>
              </a:solidFill>
              <a:prstDash val="solid"/>
            </a:ln>
          </c:spPr>
          <c:invertIfNegative val="0"/>
          <c:cat>
            <c:strRef>
              <c:f>'Fig 3.1'!$A$46:$A$52</c:f>
              <c:strCache>
                <c:ptCount val="7"/>
                <c:pt idx="0">
                  <c:v>Southern Europe</c:v>
                </c:pt>
                <c:pt idx="1">
                  <c:v>Northern Europe</c:v>
                </c:pt>
                <c:pt idx="2">
                  <c:v>Western Europe</c:v>
                </c:pt>
                <c:pt idx="3">
                  <c:v>Total </c:v>
                </c:pt>
                <c:pt idx="4">
                  <c:v>North America</c:v>
                </c:pt>
                <c:pt idx="5">
                  <c:v>Japan</c:v>
                </c:pt>
                <c:pt idx="6">
                  <c:v>Central Europe</c:v>
                </c:pt>
              </c:strCache>
            </c:strRef>
          </c:cat>
          <c:val>
            <c:numRef>
              <c:f>'Fig 3.1'!$D$46:$D$52</c:f>
              <c:numCache>
                <c:formatCode>General</c:formatCode>
                <c:ptCount val="7"/>
                <c:pt idx="0">
                  <c:v>6.87</c:v>
                </c:pt>
                <c:pt idx="1">
                  <c:v>7.9799999999999995</c:v>
                </c:pt>
                <c:pt idx="2">
                  <c:v>7.64</c:v>
                </c:pt>
                <c:pt idx="3">
                  <c:v>5.26</c:v>
                </c:pt>
                <c:pt idx="4">
                  <c:v>5.09</c:v>
                </c:pt>
                <c:pt idx="5">
                  <c:v>2.54</c:v>
                </c:pt>
                <c:pt idx="6">
                  <c:v>6.25</c:v>
                </c:pt>
              </c:numCache>
            </c:numRef>
          </c:val>
        </c:ser>
        <c:dLbls>
          <c:showLegendKey val="0"/>
          <c:showVal val="0"/>
          <c:showCatName val="0"/>
          <c:showSerName val="0"/>
          <c:showPercent val="0"/>
          <c:showBubbleSize val="0"/>
        </c:dLbls>
        <c:gapWidth val="50"/>
        <c:overlap val="50"/>
        <c:axId val="142168064"/>
        <c:axId val="142169600"/>
      </c:barChart>
      <c:catAx>
        <c:axId val="142168064"/>
        <c:scaling>
          <c:orientation val="minMax"/>
        </c:scaling>
        <c:delete val="0"/>
        <c:axPos val="b"/>
        <c:majorGridlines>
          <c:spPr>
            <a:ln w="9525" cmpd="sng">
              <a:solidFill>
                <a:srgbClr val="FFFFFF"/>
              </a:solidFill>
              <a:prstDash val="solid"/>
            </a:ln>
          </c:spPr>
        </c:majorGridlines>
        <c:numFmt formatCode="General" sourceLinked="0"/>
        <c:majorTickMark val="none"/>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sz="1200" b="0" i="0">
                <a:solidFill>
                  <a:srgbClr val="000000"/>
                </a:solidFill>
                <a:latin typeface="Arial Narrow"/>
                <a:ea typeface="Arial Narrow"/>
                <a:cs typeface="Arial Narrow"/>
              </a:defRPr>
            </a:pPr>
            <a:endParaRPr lang="en-US"/>
          </a:p>
        </c:txPr>
        <c:crossAx val="142169600"/>
        <c:crosses val="autoZero"/>
        <c:auto val="1"/>
        <c:lblAlgn val="ctr"/>
        <c:lblOffset val="0"/>
        <c:tickLblSkip val="1"/>
        <c:noMultiLvlLbl val="0"/>
      </c:catAx>
      <c:valAx>
        <c:axId val="142169600"/>
        <c:scaling>
          <c:orientation val="minMax"/>
        </c:scaling>
        <c:delete val="0"/>
        <c:axPos val="l"/>
        <c:majorGridlines>
          <c:spPr>
            <a:ln w="9525" cmpd="sng">
              <a:solidFill>
                <a:srgbClr val="FFFFFF"/>
              </a:solidFill>
              <a:prstDash val="solid"/>
            </a:ln>
          </c:spPr>
        </c:majorGridlines>
        <c:numFmt formatCode="General" sourceLinked="1"/>
        <c:majorTickMark val="in"/>
        <c:minorTickMark val="none"/>
        <c:tickLblPos val="nextTo"/>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sz="1200" b="0" i="0">
                <a:solidFill>
                  <a:srgbClr val="000000"/>
                </a:solidFill>
                <a:latin typeface="Arial Narrow"/>
                <a:ea typeface="Arial Narrow"/>
                <a:cs typeface="Arial Narrow"/>
              </a:defRPr>
            </a:pPr>
            <a:endParaRPr lang="en-US"/>
          </a:p>
        </c:txPr>
        <c:crossAx val="142168064"/>
        <c:crosses val="autoZero"/>
        <c:crossBetween val="between"/>
      </c:valAx>
      <c:spPr>
        <a:solidFill>
          <a:srgbClr val="F4FFFF"/>
        </a:solidFill>
        <a:ln w="9525">
          <a:solidFill>
            <a:srgbClr val="000000"/>
          </a:solidFill>
        </a:ln>
      </c:spPr>
    </c:plotArea>
    <c:legend>
      <c:legendPos val="r"/>
      <c:layout>
        <c:manualLayout>
          <c:xMode val="edge"/>
          <c:yMode val="edge"/>
          <c:x val="4.6691054809858613E-2"/>
          <c:y val="1.4606407075827849E-2"/>
          <c:w val="0.95107901667731953"/>
          <c:h val="5.477381080789559E-2"/>
        </c:manualLayout>
      </c:layout>
      <c:overlay val="1"/>
      <c:spPr>
        <a:solidFill>
          <a:srgbClr val="EAEAEA"/>
        </a:solidFill>
        <a:ln w="25400">
          <a:noFill/>
        </a:ln>
      </c:spPr>
      <c:txPr>
        <a:bodyPr/>
        <a:lstStyle/>
        <a:p>
          <a:pPr>
            <a:defRPr sz="1100" b="0" i="0">
              <a:solidFill>
                <a:srgbClr val="000000"/>
              </a:solidFill>
              <a:latin typeface="Arial Narrow"/>
              <a:ea typeface="Arial Narrow"/>
              <a:cs typeface="Arial Narrow"/>
            </a:defRPr>
          </a:pPr>
          <a:endParaRPr lang="en-US"/>
        </a:p>
      </c:txPr>
    </c:legend>
    <c:plotVisOnly val="1"/>
    <c:dispBlanksAs val="gap"/>
    <c:showDLblsOverMax val="1"/>
  </c:chart>
  <c:spPr>
    <a:noFill/>
    <a:ln w="9525">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xMode val="edge"/>
          <c:yMode val="edge"/>
          <c:x val="8.7445796086387494E-3"/>
          <c:y val="0.13285764016894772"/>
          <c:w val="0.98906927548920154"/>
          <c:h val="0.86216215907014038"/>
        </c:manualLayout>
      </c:layout>
      <c:barChart>
        <c:barDir val="col"/>
        <c:grouping val="stacked"/>
        <c:varyColors val="0"/>
        <c:ser>
          <c:idx val="1"/>
          <c:order val="1"/>
          <c:tx>
            <c:strRef>
              <c:f>'Data 1.1'!$E$7</c:f>
              <c:strCache>
                <c:ptCount val="1"/>
                <c:pt idx="0">
                  <c:v>2015</c:v>
                </c:pt>
              </c:strCache>
            </c:strRef>
          </c:tx>
          <c:spPr>
            <a:solidFill>
              <a:srgbClr val="4F81BD"/>
            </a:solidFill>
            <a:ln w="6350" cmpd="sng">
              <a:solidFill>
                <a:srgbClr val="000000"/>
              </a:solidFill>
              <a:round/>
            </a:ln>
            <a:effectLst/>
          </c:spPr>
          <c:invertIfNegative val="0"/>
          <c:dPt>
            <c:idx val="15"/>
            <c:invertIfNegative val="0"/>
            <c:bubble3D val="0"/>
            <c:spPr>
              <a:pattFill prst="narHorz">
                <a:fgClr>
                  <a:srgbClr val="4F81BD"/>
                </a:fgClr>
                <a:bgClr>
                  <a:schemeClr val="bg1"/>
                </a:bgClr>
              </a:pattFill>
              <a:ln w="6350" cmpd="sng">
                <a:solidFill>
                  <a:srgbClr val="000000"/>
                </a:solidFill>
                <a:round/>
              </a:ln>
              <a:effectLst/>
            </c:spPr>
          </c:dPt>
          <c:cat>
            <c:strRef>
              <c:f>'Data 1.1'!$A$9:$A$44</c:f>
              <c:strCache>
                <c:ptCount val="36"/>
                <c:pt idx="0">
                  <c:v>Mexico</c:v>
                </c:pt>
                <c:pt idx="1">
                  <c:v>Turkey</c:v>
                </c:pt>
                <c:pt idx="2">
                  <c:v>Chile</c:v>
                </c:pt>
                <c:pt idx="3">
                  <c:v>Korea</c:v>
                </c:pt>
                <c:pt idx="4">
                  <c:v>Slovak Republic</c:v>
                </c:pt>
                <c:pt idx="5">
                  <c:v>Israel</c:v>
                </c:pt>
                <c:pt idx="6">
                  <c:v>Luxembourg</c:v>
                </c:pt>
                <c:pt idx="7">
                  <c:v>Ireland</c:v>
                </c:pt>
                <c:pt idx="8">
                  <c:v>Iceland</c:v>
                </c:pt>
                <c:pt idx="9">
                  <c:v>Poland</c:v>
                </c:pt>
                <c:pt idx="10">
                  <c:v>United States</c:v>
                </c:pt>
                <c:pt idx="11">
                  <c:v>Australia</c:v>
                </c:pt>
                <c:pt idx="12">
                  <c:v>New Zealand</c:v>
                </c:pt>
                <c:pt idx="13">
                  <c:v>Canada</c:v>
                </c:pt>
                <c:pt idx="14">
                  <c:v>Norway</c:v>
                </c:pt>
                <c:pt idx="15">
                  <c:v>OECD</c:v>
                </c:pt>
                <c:pt idx="16">
                  <c:v>Hungary</c:v>
                </c:pt>
                <c:pt idx="17">
                  <c:v>Slovenia</c:v>
                </c:pt>
                <c:pt idx="18">
                  <c:v>Czech Republic</c:v>
                </c:pt>
                <c:pt idx="19">
                  <c:v>Switzerland</c:v>
                </c:pt>
                <c:pt idx="20">
                  <c:v>United Kingdom</c:v>
                </c:pt>
                <c:pt idx="21">
                  <c:v>Spain</c:v>
                </c:pt>
                <c:pt idx="22">
                  <c:v>Austria</c:v>
                </c:pt>
                <c:pt idx="23">
                  <c:v>Netherlands</c:v>
                </c:pt>
                <c:pt idx="24">
                  <c:v>Belgium</c:v>
                </c:pt>
                <c:pt idx="25">
                  <c:v>Estonia</c:v>
                </c:pt>
                <c:pt idx="26">
                  <c:v>Latvia</c:v>
                </c:pt>
                <c:pt idx="27">
                  <c:v>Denmark</c:v>
                </c:pt>
                <c:pt idx="28">
                  <c:v>France</c:v>
                </c:pt>
                <c:pt idx="29">
                  <c:v>Sweden</c:v>
                </c:pt>
                <c:pt idx="30">
                  <c:v>Portugal</c:v>
                </c:pt>
                <c:pt idx="31">
                  <c:v>Germany</c:v>
                </c:pt>
                <c:pt idx="32">
                  <c:v>Finland</c:v>
                </c:pt>
                <c:pt idx="33">
                  <c:v>Greece</c:v>
                </c:pt>
                <c:pt idx="34">
                  <c:v>Italy</c:v>
                </c:pt>
                <c:pt idx="35">
                  <c:v>Japan</c:v>
                </c:pt>
              </c:strCache>
            </c:strRef>
          </c:cat>
          <c:val>
            <c:numRef>
              <c:f>'Data 1.1'!$E$9:$E$44</c:f>
              <c:numCache>
                <c:formatCode>##0.0;\-##0.0;0</c:formatCode>
                <c:ptCount val="36"/>
                <c:pt idx="0">
                  <c:v>11.4363914656142</c:v>
                </c:pt>
                <c:pt idx="1">
                  <c:v>12.9349406649155</c:v>
                </c:pt>
                <c:pt idx="2">
                  <c:v>17.8951118002736</c:v>
                </c:pt>
                <c:pt idx="3">
                  <c:v>19.7711007159605</c:v>
                </c:pt>
                <c:pt idx="4">
                  <c:v>21.048560216831799</c:v>
                </c:pt>
                <c:pt idx="5">
                  <c:v>21.131066667506001</c:v>
                </c:pt>
                <c:pt idx="6">
                  <c:v>21.9834756570922</c:v>
                </c:pt>
                <c:pt idx="7">
                  <c:v>22.145417407943601</c:v>
                </c:pt>
                <c:pt idx="8">
                  <c:v>23.1310385082101</c:v>
                </c:pt>
                <c:pt idx="9">
                  <c:v>24.127900790424</c:v>
                </c:pt>
                <c:pt idx="10">
                  <c:v>24.7160014297956</c:v>
                </c:pt>
                <c:pt idx="11">
                  <c:v>25.0532575087304</c:v>
                </c:pt>
                <c:pt idx="12">
                  <c:v>25.568960440708601</c:v>
                </c:pt>
                <c:pt idx="13">
                  <c:v>26.022448675190901</c:v>
                </c:pt>
                <c:pt idx="14">
                  <c:v>27.486598271751099</c:v>
                </c:pt>
                <c:pt idx="15">
                  <c:v>28.044980839668131</c:v>
                </c:pt>
                <c:pt idx="16">
                  <c:v>28.479385038169099</c:v>
                </c:pt>
                <c:pt idx="17">
                  <c:v>28.649991362609999</c:v>
                </c:pt>
                <c:pt idx="18">
                  <c:v>28.880457484110199</c:v>
                </c:pt>
                <c:pt idx="19">
                  <c:v>29.127565192253002</c:v>
                </c:pt>
                <c:pt idx="20">
                  <c:v>30.2965699997409</c:v>
                </c:pt>
                <c:pt idx="21">
                  <c:v>30.406342271850001</c:v>
                </c:pt>
                <c:pt idx="22">
                  <c:v>30.431347920245798</c:v>
                </c:pt>
                <c:pt idx="23">
                  <c:v>30.701148735638601</c:v>
                </c:pt>
                <c:pt idx="24">
                  <c:v>30.713363448261202</c:v>
                </c:pt>
                <c:pt idx="25">
                  <c:v>30.790045928977001</c:v>
                </c:pt>
                <c:pt idx="26">
                  <c:v>31.406552169655299</c:v>
                </c:pt>
                <c:pt idx="27">
                  <c:v>32.779108977531799</c:v>
                </c:pt>
                <c:pt idx="28">
                  <c:v>33.847174471638198</c:v>
                </c:pt>
                <c:pt idx="29">
                  <c:v>34.618435071318501</c:v>
                </c:pt>
                <c:pt idx="30">
                  <c:v>34.717135038884003</c:v>
                </c:pt>
                <c:pt idx="31">
                  <c:v>34.885586421671697</c:v>
                </c:pt>
                <c:pt idx="32">
                  <c:v>35.516015333977897</c:v>
                </c:pt>
                <c:pt idx="33">
                  <c:v>36.058088956406401</c:v>
                </c:pt>
                <c:pt idx="34">
                  <c:v>37.856546077661598</c:v>
                </c:pt>
                <c:pt idx="35">
                  <c:v>46.961199266835202</c:v>
                </c:pt>
              </c:numCache>
            </c:numRef>
          </c:val>
        </c:ser>
        <c:dLbls>
          <c:showLegendKey val="0"/>
          <c:showVal val="0"/>
          <c:showCatName val="0"/>
          <c:showSerName val="0"/>
          <c:showPercent val="0"/>
          <c:showBubbleSize val="0"/>
        </c:dLbls>
        <c:gapWidth val="150"/>
        <c:overlap val="100"/>
        <c:axId val="143968896"/>
        <c:axId val="143978880"/>
      </c:barChart>
      <c:lineChart>
        <c:grouping val="standard"/>
        <c:varyColors val="0"/>
        <c:ser>
          <c:idx val="0"/>
          <c:order val="0"/>
          <c:tx>
            <c:strRef>
              <c:f>'Data 1.1'!$D$7</c:f>
              <c:strCache>
                <c:ptCount val="1"/>
                <c:pt idx="0">
                  <c:v>1980</c:v>
                </c:pt>
              </c:strCache>
            </c:strRef>
          </c:tx>
          <c:spPr>
            <a:ln w="6350" cap="rnd" cmpd="sng" algn="ctr">
              <a:noFill/>
              <a:prstDash val="solid"/>
              <a:round/>
            </a:ln>
            <a:effectLst/>
            <a:extLst>
              <a:ext uri="{91240B29-F687-4F45-9708-019B960494DF}">
                <a14:hiddenLine xmlns:a14="http://schemas.microsoft.com/office/drawing/2010/main" w="6350" cap="rnd" cmpd="sng" algn="ctr">
                  <a:solidFill>
                    <a:sysClr val="windowText" lastClr="000000"/>
                  </a:solidFill>
                  <a:prstDash val="solid"/>
                  <a:round/>
                </a14:hiddenLine>
              </a:ext>
            </a:extLst>
          </c:spPr>
          <c:marker>
            <c:symbol val="diamond"/>
            <c:size val="5"/>
            <c:spPr>
              <a:solidFill>
                <a:srgbClr val="FFFFFF"/>
              </a:solidFill>
              <a:ln w="6350">
                <a:solidFill>
                  <a:srgbClr val="000000"/>
                </a:solidFill>
                <a:prstDash val="solid"/>
              </a:ln>
              <a:effectLst/>
              <a:extLst/>
            </c:spPr>
          </c:marker>
          <c:cat>
            <c:strRef>
              <c:f>'Data 1.1'!$A$9:$A$44</c:f>
              <c:strCache>
                <c:ptCount val="36"/>
                <c:pt idx="0">
                  <c:v>Mexico</c:v>
                </c:pt>
                <c:pt idx="1">
                  <c:v>Turkey</c:v>
                </c:pt>
                <c:pt idx="2">
                  <c:v>Chile</c:v>
                </c:pt>
                <c:pt idx="3">
                  <c:v>Korea</c:v>
                </c:pt>
                <c:pt idx="4">
                  <c:v>Slovak Republic</c:v>
                </c:pt>
                <c:pt idx="5">
                  <c:v>Israel</c:v>
                </c:pt>
                <c:pt idx="6">
                  <c:v>Luxembourg</c:v>
                </c:pt>
                <c:pt idx="7">
                  <c:v>Ireland</c:v>
                </c:pt>
                <c:pt idx="8">
                  <c:v>Iceland</c:v>
                </c:pt>
                <c:pt idx="9">
                  <c:v>Poland</c:v>
                </c:pt>
                <c:pt idx="10">
                  <c:v>United States</c:v>
                </c:pt>
                <c:pt idx="11">
                  <c:v>Australia</c:v>
                </c:pt>
                <c:pt idx="12">
                  <c:v>New Zealand</c:v>
                </c:pt>
                <c:pt idx="13">
                  <c:v>Canada</c:v>
                </c:pt>
                <c:pt idx="14">
                  <c:v>Norway</c:v>
                </c:pt>
                <c:pt idx="15">
                  <c:v>OECD</c:v>
                </c:pt>
                <c:pt idx="16">
                  <c:v>Hungary</c:v>
                </c:pt>
                <c:pt idx="17">
                  <c:v>Slovenia</c:v>
                </c:pt>
                <c:pt idx="18">
                  <c:v>Czech Republic</c:v>
                </c:pt>
                <c:pt idx="19">
                  <c:v>Switzerland</c:v>
                </c:pt>
                <c:pt idx="20">
                  <c:v>United Kingdom</c:v>
                </c:pt>
                <c:pt idx="21">
                  <c:v>Spain</c:v>
                </c:pt>
                <c:pt idx="22">
                  <c:v>Austria</c:v>
                </c:pt>
                <c:pt idx="23">
                  <c:v>Netherlands</c:v>
                </c:pt>
                <c:pt idx="24">
                  <c:v>Belgium</c:v>
                </c:pt>
                <c:pt idx="25">
                  <c:v>Estonia</c:v>
                </c:pt>
                <c:pt idx="26">
                  <c:v>Latvia</c:v>
                </c:pt>
                <c:pt idx="27">
                  <c:v>Denmark</c:v>
                </c:pt>
                <c:pt idx="28">
                  <c:v>France</c:v>
                </c:pt>
                <c:pt idx="29">
                  <c:v>Sweden</c:v>
                </c:pt>
                <c:pt idx="30">
                  <c:v>Portugal</c:v>
                </c:pt>
                <c:pt idx="31">
                  <c:v>Germany</c:v>
                </c:pt>
                <c:pt idx="32">
                  <c:v>Finland</c:v>
                </c:pt>
                <c:pt idx="33">
                  <c:v>Greece</c:v>
                </c:pt>
                <c:pt idx="34">
                  <c:v>Italy</c:v>
                </c:pt>
                <c:pt idx="35">
                  <c:v>Japan</c:v>
                </c:pt>
              </c:strCache>
            </c:strRef>
          </c:cat>
          <c:val>
            <c:numRef>
              <c:f>'Data 1.1'!$D$9:$D$44</c:f>
              <c:numCache>
                <c:formatCode>##0.0;\-##0.0;0</c:formatCode>
                <c:ptCount val="36"/>
                <c:pt idx="0">
                  <c:v>9.5737174249294501</c:v>
                </c:pt>
                <c:pt idx="1">
                  <c:v>10.4767333093713</c:v>
                </c:pt>
                <c:pt idx="2">
                  <c:v>11.882215624492099</c:v>
                </c:pt>
                <c:pt idx="3">
                  <c:v>7.5873100226814696</c:v>
                </c:pt>
                <c:pt idx="4">
                  <c:v>19.065925229145801</c:v>
                </c:pt>
                <c:pt idx="5">
                  <c:v>17.4409913019987</c:v>
                </c:pt>
                <c:pt idx="6">
                  <c:v>22.768514146077599</c:v>
                </c:pt>
                <c:pt idx="7">
                  <c:v>21.491439064686801</c:v>
                </c:pt>
                <c:pt idx="8">
                  <c:v>18.694004421469099</c:v>
                </c:pt>
                <c:pt idx="9">
                  <c:v>17.410832855472201</c:v>
                </c:pt>
                <c:pt idx="10">
                  <c:v>20.042586887435899</c:v>
                </c:pt>
                <c:pt idx="11">
                  <c:v>17.098637814033001</c:v>
                </c:pt>
                <c:pt idx="12">
                  <c:v>18.360612578868501</c:v>
                </c:pt>
                <c:pt idx="13">
                  <c:v>16.1895426532352</c:v>
                </c:pt>
                <c:pt idx="14">
                  <c:v>26.501783334570501</c:v>
                </c:pt>
                <c:pt idx="15">
                  <c:v>20.48763033270599</c:v>
                </c:pt>
                <c:pt idx="16">
                  <c:v>23.233588823209999</c:v>
                </c:pt>
                <c:pt idx="17">
                  <c:v>19.766570468846101</c:v>
                </c:pt>
                <c:pt idx="18">
                  <c:v>24.0304514946958</c:v>
                </c:pt>
                <c:pt idx="19">
                  <c:v>23.7100816038039</c:v>
                </c:pt>
                <c:pt idx="20">
                  <c:v>26.885381985407999</c:v>
                </c:pt>
                <c:pt idx="21">
                  <c:v>20.323112872119601</c:v>
                </c:pt>
                <c:pt idx="22">
                  <c:v>27.110780538779501</c:v>
                </c:pt>
                <c:pt idx="23">
                  <c:v>19.962412122369599</c:v>
                </c:pt>
                <c:pt idx="24">
                  <c:v>25.172730556590398</c:v>
                </c:pt>
                <c:pt idx="25">
                  <c:v>21.277221250589399</c:v>
                </c:pt>
                <c:pt idx="26">
                  <c:v>21.902905366767499</c:v>
                </c:pt>
                <c:pt idx="27">
                  <c:v>25.318882091669401</c:v>
                </c:pt>
                <c:pt idx="28">
                  <c:v>24.8452118243485</c:v>
                </c:pt>
                <c:pt idx="29">
                  <c:v>28.448394860443901</c:v>
                </c:pt>
                <c:pt idx="30">
                  <c:v>21.303149577177901</c:v>
                </c:pt>
                <c:pt idx="31">
                  <c:v>27.369910440960201</c:v>
                </c:pt>
                <c:pt idx="32">
                  <c:v>20.0544367339361</c:v>
                </c:pt>
                <c:pt idx="33">
                  <c:v>23.267914704469302</c:v>
                </c:pt>
                <c:pt idx="34">
                  <c:v>23.5025324702668</c:v>
                </c:pt>
                <c:pt idx="35">
                  <c:v>14.99654518979</c:v>
                </c:pt>
              </c:numCache>
            </c:numRef>
          </c:val>
          <c:smooth val="0"/>
        </c:ser>
        <c:ser>
          <c:idx val="2"/>
          <c:order val="2"/>
          <c:tx>
            <c:strRef>
              <c:f>'Data 1.1'!$F$7</c:f>
              <c:strCache>
                <c:ptCount val="1"/>
                <c:pt idx="0">
                  <c:v>2050</c:v>
                </c:pt>
              </c:strCache>
            </c:strRef>
          </c:tx>
          <c:spPr>
            <a:ln w="6350" cap="rnd" cmpd="sng" algn="ctr">
              <a:noFill/>
              <a:prstDash val="solid"/>
              <a:round/>
            </a:ln>
            <a:effectLst/>
            <a:extLst>
              <a:ext uri="{91240B29-F687-4F45-9708-019B960494DF}">
                <a14:hiddenLine xmlns:a14="http://schemas.microsoft.com/office/drawing/2010/main" w="6350" cap="rnd" cmpd="sng" algn="ctr">
                  <a:solidFill>
                    <a:sysClr val="windowText" lastClr="000000"/>
                  </a:solidFill>
                  <a:prstDash val="solid"/>
                  <a:round/>
                </a14:hiddenLine>
              </a:ext>
            </a:extLst>
          </c:spPr>
          <c:marker>
            <c:symbol val="diamond"/>
            <c:size val="5"/>
            <c:spPr>
              <a:solidFill>
                <a:srgbClr val="000000"/>
              </a:solidFill>
              <a:ln w="6350">
                <a:solidFill>
                  <a:srgbClr val="000000"/>
                </a:solidFill>
                <a:prstDash val="solid"/>
              </a:ln>
              <a:effectLst/>
              <a:extLst/>
            </c:spPr>
          </c:marker>
          <c:cat>
            <c:strRef>
              <c:f>'Data 1.1'!$A$9:$A$44</c:f>
              <c:strCache>
                <c:ptCount val="36"/>
                <c:pt idx="0">
                  <c:v>Mexico</c:v>
                </c:pt>
                <c:pt idx="1">
                  <c:v>Turkey</c:v>
                </c:pt>
                <c:pt idx="2">
                  <c:v>Chile</c:v>
                </c:pt>
                <c:pt idx="3">
                  <c:v>Korea</c:v>
                </c:pt>
                <c:pt idx="4">
                  <c:v>Slovak Republic</c:v>
                </c:pt>
                <c:pt idx="5">
                  <c:v>Israel</c:v>
                </c:pt>
                <c:pt idx="6">
                  <c:v>Luxembourg</c:v>
                </c:pt>
                <c:pt idx="7">
                  <c:v>Ireland</c:v>
                </c:pt>
                <c:pt idx="8">
                  <c:v>Iceland</c:v>
                </c:pt>
                <c:pt idx="9">
                  <c:v>Poland</c:v>
                </c:pt>
                <c:pt idx="10">
                  <c:v>United States</c:v>
                </c:pt>
                <c:pt idx="11">
                  <c:v>Australia</c:v>
                </c:pt>
                <c:pt idx="12">
                  <c:v>New Zealand</c:v>
                </c:pt>
                <c:pt idx="13">
                  <c:v>Canada</c:v>
                </c:pt>
                <c:pt idx="14">
                  <c:v>Norway</c:v>
                </c:pt>
                <c:pt idx="15">
                  <c:v>OECD</c:v>
                </c:pt>
                <c:pt idx="16">
                  <c:v>Hungary</c:v>
                </c:pt>
                <c:pt idx="17">
                  <c:v>Slovenia</c:v>
                </c:pt>
                <c:pt idx="18">
                  <c:v>Czech Republic</c:v>
                </c:pt>
                <c:pt idx="19">
                  <c:v>Switzerland</c:v>
                </c:pt>
                <c:pt idx="20">
                  <c:v>United Kingdom</c:v>
                </c:pt>
                <c:pt idx="21">
                  <c:v>Spain</c:v>
                </c:pt>
                <c:pt idx="22">
                  <c:v>Austria</c:v>
                </c:pt>
                <c:pt idx="23">
                  <c:v>Netherlands</c:v>
                </c:pt>
                <c:pt idx="24">
                  <c:v>Belgium</c:v>
                </c:pt>
                <c:pt idx="25">
                  <c:v>Estonia</c:v>
                </c:pt>
                <c:pt idx="26">
                  <c:v>Latvia</c:v>
                </c:pt>
                <c:pt idx="27">
                  <c:v>Denmark</c:v>
                </c:pt>
                <c:pt idx="28">
                  <c:v>France</c:v>
                </c:pt>
                <c:pt idx="29">
                  <c:v>Sweden</c:v>
                </c:pt>
                <c:pt idx="30">
                  <c:v>Portugal</c:v>
                </c:pt>
                <c:pt idx="31">
                  <c:v>Germany</c:v>
                </c:pt>
                <c:pt idx="32">
                  <c:v>Finland</c:v>
                </c:pt>
                <c:pt idx="33">
                  <c:v>Greece</c:v>
                </c:pt>
                <c:pt idx="34">
                  <c:v>Italy</c:v>
                </c:pt>
                <c:pt idx="35">
                  <c:v>Japan</c:v>
                </c:pt>
              </c:strCache>
            </c:strRef>
          </c:cat>
          <c:val>
            <c:numRef>
              <c:f>'Data 1.1'!$F$9:$F$44</c:f>
              <c:numCache>
                <c:formatCode>##0.0;\-##0.0;0</c:formatCode>
                <c:ptCount val="36"/>
                <c:pt idx="0">
                  <c:v>32.476592958468601</c:v>
                </c:pt>
                <c:pt idx="1">
                  <c:v>36.181512141246898</c:v>
                </c:pt>
                <c:pt idx="2">
                  <c:v>48.084154886011497</c:v>
                </c:pt>
                <c:pt idx="3">
                  <c:v>71.778625804127699</c:v>
                </c:pt>
                <c:pt idx="4">
                  <c:v>53.756667081797701</c:v>
                </c:pt>
                <c:pt idx="5">
                  <c:v>32.7918236317742</c:v>
                </c:pt>
                <c:pt idx="6">
                  <c:v>42.593381493197498</c:v>
                </c:pt>
                <c:pt idx="7">
                  <c:v>50.442229392982</c:v>
                </c:pt>
                <c:pt idx="8">
                  <c:v>46.805797268207598</c:v>
                </c:pt>
                <c:pt idx="9">
                  <c:v>60.2058629691128</c:v>
                </c:pt>
                <c:pt idx="10">
                  <c:v>40.920248182425198</c:v>
                </c:pt>
                <c:pt idx="11">
                  <c:v>41.224358141335401</c:v>
                </c:pt>
                <c:pt idx="12">
                  <c:v>45.080129140005603</c:v>
                </c:pt>
                <c:pt idx="13">
                  <c:v>49.270031235195198</c:v>
                </c:pt>
                <c:pt idx="14">
                  <c:v>43.94892235428</c:v>
                </c:pt>
                <c:pt idx="15">
                  <c:v>53.222652158567939</c:v>
                </c:pt>
                <c:pt idx="16">
                  <c:v>51.223405253325197</c:v>
                </c:pt>
                <c:pt idx="17">
                  <c:v>66.914121367775294</c:v>
                </c:pt>
                <c:pt idx="18">
                  <c:v>59.4756635326411</c:v>
                </c:pt>
                <c:pt idx="19">
                  <c:v>54.500415603387502</c:v>
                </c:pt>
                <c:pt idx="20">
                  <c:v>46.417800400499502</c:v>
                </c:pt>
                <c:pt idx="21">
                  <c:v>75.540698006092299</c:v>
                </c:pt>
                <c:pt idx="22">
                  <c:v>59.801735137810702</c:v>
                </c:pt>
                <c:pt idx="23">
                  <c:v>52.741295083580397</c:v>
                </c:pt>
                <c:pt idx="24">
                  <c:v>51.529672046411001</c:v>
                </c:pt>
                <c:pt idx="25">
                  <c:v>52.640615889459902</c:v>
                </c:pt>
                <c:pt idx="26">
                  <c:v>46.310212622450997</c:v>
                </c:pt>
                <c:pt idx="27">
                  <c:v>45.177940528910099</c:v>
                </c:pt>
                <c:pt idx="28">
                  <c:v>51.392772253748703</c:v>
                </c:pt>
                <c:pt idx="29">
                  <c:v>44.814794749355002</c:v>
                </c:pt>
                <c:pt idx="30">
                  <c:v>71.990821717587195</c:v>
                </c:pt>
                <c:pt idx="31">
                  <c:v>63.6613597493497</c:v>
                </c:pt>
                <c:pt idx="32">
                  <c:v>50.259856686999598</c:v>
                </c:pt>
                <c:pt idx="33">
                  <c:v>71.579759536006094</c:v>
                </c:pt>
                <c:pt idx="34">
                  <c:v>73.879181715029105</c:v>
                </c:pt>
                <c:pt idx="35">
                  <c:v>77.380366989290394</c:v>
                </c:pt>
              </c:numCache>
            </c:numRef>
          </c:val>
          <c:smooth val="0"/>
        </c:ser>
        <c:dLbls>
          <c:showLegendKey val="0"/>
          <c:showVal val="0"/>
          <c:showCatName val="0"/>
          <c:showSerName val="0"/>
          <c:showPercent val="0"/>
          <c:showBubbleSize val="0"/>
        </c:dLbls>
        <c:dropLines>
          <c:spPr>
            <a:ln w="4445">
              <a:solidFill>
                <a:srgbClr val="000000"/>
              </a:solidFill>
            </a:ln>
          </c:spPr>
        </c:dropLines>
        <c:marker val="1"/>
        <c:smooth val="0"/>
        <c:axId val="143968896"/>
        <c:axId val="143978880"/>
      </c:lineChart>
      <c:catAx>
        <c:axId val="143968896"/>
        <c:scaling>
          <c:orientation val="minMax"/>
        </c:scaling>
        <c:delete val="0"/>
        <c:axPos val="b"/>
        <c:majorGridlines>
          <c:spPr>
            <a:ln w="9525" cmpd="sng">
              <a:solidFill>
                <a:srgbClr val="FFFFFF"/>
              </a:solidFill>
              <a:prstDash val="solid"/>
            </a:ln>
          </c:spPr>
        </c:majorGridlines>
        <c:numFmt formatCode="General" sourceLinked="1"/>
        <c:majorTickMark val="in"/>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2700000" vert="horz"/>
          <a:lstStyle/>
          <a:p>
            <a:pPr>
              <a:defRPr sz="1400" b="0" i="0">
                <a:solidFill>
                  <a:srgbClr val="000000"/>
                </a:solidFill>
                <a:latin typeface="Arial Narrow"/>
                <a:ea typeface="Arial Narrow"/>
                <a:cs typeface="Arial Narrow"/>
              </a:defRPr>
            </a:pPr>
            <a:endParaRPr lang="en-US"/>
          </a:p>
        </c:txPr>
        <c:crossAx val="143978880"/>
        <c:crosses val="autoZero"/>
        <c:auto val="1"/>
        <c:lblAlgn val="ctr"/>
        <c:lblOffset val="0"/>
        <c:tickLblSkip val="1"/>
        <c:noMultiLvlLbl val="0"/>
      </c:catAx>
      <c:valAx>
        <c:axId val="143978880"/>
        <c:scaling>
          <c:orientation val="minMax"/>
        </c:scaling>
        <c:delete val="0"/>
        <c:axPos val="l"/>
        <c:majorGridlines>
          <c:spPr>
            <a:ln w="9525" cmpd="sng">
              <a:solidFill>
                <a:srgbClr val="FFFFFF"/>
              </a:solidFill>
              <a:prstDash val="solid"/>
            </a:ln>
          </c:spPr>
        </c:majorGridlines>
        <c:numFmt formatCode="General" sourceLinked="0"/>
        <c:majorTickMark val="in"/>
        <c:minorTickMark val="none"/>
        <c:tickLblPos val="nextTo"/>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sz="750" b="0" i="0">
                <a:solidFill>
                  <a:srgbClr val="000000"/>
                </a:solidFill>
                <a:latin typeface="Arial Narrow"/>
                <a:ea typeface="Arial Narrow"/>
                <a:cs typeface="Arial Narrow"/>
              </a:defRPr>
            </a:pPr>
            <a:endParaRPr lang="en-US"/>
          </a:p>
        </c:txPr>
        <c:crossAx val="143968896"/>
        <c:crosses val="autoZero"/>
        <c:crossBetween val="between"/>
      </c:valAx>
      <c:spPr>
        <a:solidFill>
          <a:srgbClr val="F4FFFF"/>
        </a:solidFill>
        <a:ln w="9525">
          <a:solidFill>
            <a:srgbClr val="000000"/>
          </a:solidFill>
        </a:ln>
      </c:spPr>
    </c:plotArea>
    <c:legend>
      <c:legendPos val="r"/>
      <c:layout>
        <c:manualLayout>
          <c:xMode val="edge"/>
          <c:yMode val="edge"/>
          <c:x val="5.0120125541606497E-2"/>
          <c:y val="3.9122789510607915E-2"/>
          <c:w val="0.94125312235715308"/>
          <c:h val="7.4703011413679007E-2"/>
        </c:manualLayout>
      </c:layout>
      <c:overlay val="1"/>
      <c:spPr>
        <a:solidFill>
          <a:srgbClr val="EAEAEA"/>
        </a:solidFill>
        <a:ln>
          <a:noFill/>
          <a:round/>
        </a:ln>
        <a:effectLst/>
        <a:extLst>
          <a:ext uri="{91240B29-F687-4F45-9708-019B960494DF}">
            <a14:hiddenLine xmlns:a14="http://schemas.microsoft.com/office/drawing/2010/main">
              <a:noFill/>
              <a:round/>
            </a14:hiddenLine>
          </a:ext>
        </a:extLst>
      </c:spPr>
      <c:txPr>
        <a:bodyPr/>
        <a:lstStyle/>
        <a:p>
          <a:pPr>
            <a:defRPr sz="1400" b="0" i="0">
              <a:solidFill>
                <a:srgbClr val="000000"/>
              </a:solidFill>
              <a:latin typeface="Arial Narrow"/>
              <a:ea typeface="Arial Narrow"/>
              <a:cs typeface="Arial Narrow"/>
            </a:defRPr>
          </a:pPr>
          <a:endParaRPr lang="en-US"/>
        </a:p>
      </c:txPr>
    </c:legend>
    <c:plotVisOnly val="1"/>
    <c:dispBlanksAs val="gap"/>
    <c:showDLblsOverMax val="1"/>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00" b="1" i="0">
                <a:solidFill>
                  <a:srgbClr val="000000"/>
                </a:solidFill>
                <a:latin typeface="Arial Narrow"/>
              </a:defRPr>
            </a:pPr>
            <a:r>
              <a:rPr lang="en-GB" sz="1000" b="1" i="0">
                <a:solidFill>
                  <a:srgbClr val="000000"/>
                </a:solidFill>
                <a:latin typeface="Arial Narrow"/>
              </a:rPr>
              <a:t>Panel A. Entire population, by gender </a:t>
            </a:r>
          </a:p>
        </c:rich>
      </c:tx>
      <c:layout>
        <c:manualLayout>
          <c:xMode val="edge"/>
          <c:yMode val="edge"/>
          <c:x val="0.16050312021046856"/>
          <c:y val="2.754913364786632E-2"/>
        </c:manualLayout>
      </c:layout>
      <c:overlay val="0"/>
    </c:title>
    <c:autoTitleDeleted val="0"/>
    <c:plotArea>
      <c:layout>
        <c:manualLayout>
          <c:layoutTarget val="inner"/>
          <c:xMode val="edge"/>
          <c:yMode val="edge"/>
          <c:x val="8.2281892355250394E-2"/>
          <c:y val="0.14144289636009583"/>
          <c:w val="0.87976680384087791"/>
          <c:h val="0.73169170365312397"/>
        </c:manualLayout>
      </c:layout>
      <c:lineChart>
        <c:grouping val="standard"/>
        <c:varyColors val="0"/>
        <c:ser>
          <c:idx val="0"/>
          <c:order val="0"/>
          <c:tx>
            <c:strRef>
              <c:f>'[812017161p1g025.xlsx]Data Fig.2.1 EN'!$B$8</c:f>
              <c:strCache>
                <c:ptCount val="1"/>
                <c:pt idx="0">
                  <c:v>Men</c:v>
                </c:pt>
              </c:strCache>
            </c:strRef>
          </c:tx>
          <c:spPr>
            <a:ln w="19050" cap="rnd" cmpd="sng" algn="ctr">
              <a:solidFill>
                <a:srgbClr val="4F81BD"/>
              </a:solidFill>
              <a:prstDash val="solid"/>
              <a:round/>
            </a:ln>
            <a:effectLst/>
          </c:spPr>
          <c:marker>
            <c:symbol val="none"/>
          </c:marker>
          <c:dLbls>
            <c:delete val="1"/>
          </c:dLbls>
          <c:cat>
            <c:numRef>
              <c:f>'[812017161p1g025.xlsx]Data Fig.2.1 EN'!$A$9:$A$54</c:f>
              <c:numCache>
                <c:formatCode>0</c:formatCode>
                <c:ptCount val="4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numCache>
            </c:numRef>
          </c:cat>
          <c:val>
            <c:numRef>
              <c:f>'[812017161p1g025.xlsx]Data Fig.2.1 EN'!$B$9:$B$54</c:f>
              <c:numCache>
                <c:formatCode>0</c:formatCode>
                <c:ptCount val="46"/>
                <c:pt idx="0">
                  <c:v>10.507953643798828</c:v>
                </c:pt>
                <c:pt idx="1">
                  <c:v>10.747898101806641</c:v>
                </c:pt>
                <c:pt idx="2">
                  <c:v>10.95170783996582</c:v>
                </c:pt>
                <c:pt idx="3">
                  <c:v>11.02064323425293</c:v>
                </c:pt>
                <c:pt idx="4">
                  <c:v>11.200133323669434</c:v>
                </c:pt>
                <c:pt idx="5">
                  <c:v>11.522225379943848</c:v>
                </c:pt>
                <c:pt idx="6">
                  <c:v>11.565335273742676</c:v>
                </c:pt>
                <c:pt idx="7">
                  <c:v>11.986461639404297</c:v>
                </c:pt>
                <c:pt idx="8">
                  <c:v>12.448740005493164</c:v>
                </c:pt>
                <c:pt idx="9">
                  <c:v>13.373332023620605</c:v>
                </c:pt>
                <c:pt idx="10">
                  <c:v>14.037315368652344</c:v>
                </c:pt>
                <c:pt idx="11">
                  <c:v>14.803378105163574</c:v>
                </c:pt>
                <c:pt idx="12">
                  <c:v>15.60387134552002</c:v>
                </c:pt>
                <c:pt idx="13">
                  <c:v>16.283218383789063</c:v>
                </c:pt>
                <c:pt idx="14">
                  <c:v>16.972129821777344</c:v>
                </c:pt>
                <c:pt idx="15">
                  <c:v>17.867046356201172</c:v>
                </c:pt>
                <c:pt idx="16">
                  <c:v>18.778739929199219</c:v>
                </c:pt>
                <c:pt idx="17">
                  <c:v>19.612491607666016</c:v>
                </c:pt>
                <c:pt idx="18">
                  <c:v>20.46204948425293</c:v>
                </c:pt>
                <c:pt idx="19">
                  <c:v>21.467765808105469</c:v>
                </c:pt>
                <c:pt idx="20">
                  <c:v>22.695810317993164</c:v>
                </c:pt>
                <c:pt idx="21">
                  <c:v>23.853347778320313</c:v>
                </c:pt>
                <c:pt idx="22">
                  <c:v>24.917739868164063</c:v>
                </c:pt>
                <c:pt idx="23">
                  <c:v>26.142852783203125</c:v>
                </c:pt>
                <c:pt idx="24">
                  <c:v>27.461910247802734</c:v>
                </c:pt>
                <c:pt idx="25">
                  <c:v>28.959068298339844</c:v>
                </c:pt>
                <c:pt idx="26">
                  <c:v>30.151107788085938</c:v>
                </c:pt>
                <c:pt idx="27">
                  <c:v>31.459989547729492</c:v>
                </c:pt>
                <c:pt idx="28">
                  <c:v>32.841594696044922</c:v>
                </c:pt>
                <c:pt idx="29">
                  <c:v>34.420112609863281</c:v>
                </c:pt>
                <c:pt idx="30">
                  <c:v>35.870315551757812</c:v>
                </c:pt>
                <c:pt idx="31">
                  <c:v>37.045597076416016</c:v>
                </c:pt>
                <c:pt idx="32">
                  <c:v>38.296985626220703</c:v>
                </c:pt>
                <c:pt idx="33">
                  <c:v>39.93572998046875</c:v>
                </c:pt>
                <c:pt idx="34">
                  <c:v>41.59136962890625</c:v>
                </c:pt>
                <c:pt idx="35">
                  <c:v>43.573085784912109</c:v>
                </c:pt>
                <c:pt idx="36">
                  <c:v>45.107345581054688</c:v>
                </c:pt>
                <c:pt idx="37">
                  <c:v>46.676601409912109</c:v>
                </c:pt>
                <c:pt idx="38">
                  <c:v>47.948154449462891</c:v>
                </c:pt>
                <c:pt idx="39">
                  <c:v>49.015296936035156</c:v>
                </c:pt>
                <c:pt idx="40">
                  <c:v>49.72454833984375</c:v>
                </c:pt>
                <c:pt idx="41">
                  <c:v>50.104515075683594</c:v>
                </c:pt>
                <c:pt idx="42">
                  <c:v>50.579082489013672</c:v>
                </c:pt>
                <c:pt idx="43">
                  <c:v>51.293331146240234</c:v>
                </c:pt>
                <c:pt idx="44">
                  <c:v>51.712257385253906</c:v>
                </c:pt>
              </c:numCache>
            </c:numRef>
          </c:val>
          <c:smooth val="0"/>
        </c:ser>
        <c:ser>
          <c:idx val="1"/>
          <c:order val="1"/>
          <c:tx>
            <c:strRef>
              <c:f>'[812017161p1g025.xlsx]Data Fig.2.1 EN'!$C$8</c:f>
              <c:strCache>
                <c:ptCount val="1"/>
                <c:pt idx="0">
                  <c:v>Women</c:v>
                </c:pt>
              </c:strCache>
            </c:strRef>
          </c:tx>
          <c:spPr>
            <a:ln w="19050" cap="rnd" cmpd="sng" algn="ctr">
              <a:solidFill>
                <a:srgbClr val="4F81BD"/>
              </a:solidFill>
              <a:prstDash val="dash"/>
              <a:round/>
            </a:ln>
            <a:effectLst/>
          </c:spPr>
          <c:marker>
            <c:symbol val="none"/>
          </c:marker>
          <c:dLbls>
            <c:delete val="1"/>
          </c:dLbls>
          <c:cat>
            <c:numRef>
              <c:f>'[812017161p1g025.xlsx]Data Fig.2.1 EN'!$A$9:$A$54</c:f>
              <c:numCache>
                <c:formatCode>0</c:formatCode>
                <c:ptCount val="46"/>
                <c:pt idx="0">
                  <c:v>20</c:v>
                </c:pt>
                <c:pt idx="1">
                  <c:v>21</c:v>
                </c:pt>
                <c:pt idx="2">
                  <c:v>22</c:v>
                </c:pt>
                <c:pt idx="3">
                  <c:v>23</c:v>
                </c:pt>
                <c:pt idx="4">
                  <c:v>24</c:v>
                </c:pt>
                <c:pt idx="5">
                  <c:v>25</c:v>
                </c:pt>
                <c:pt idx="6">
                  <c:v>26</c:v>
                </c:pt>
                <c:pt idx="7">
                  <c:v>27</c:v>
                </c:pt>
                <c:pt idx="8">
                  <c:v>28</c:v>
                </c:pt>
                <c:pt idx="9">
                  <c:v>29</c:v>
                </c:pt>
                <c:pt idx="10">
                  <c:v>30</c:v>
                </c:pt>
                <c:pt idx="11">
                  <c:v>31</c:v>
                </c:pt>
                <c:pt idx="12">
                  <c:v>32</c:v>
                </c:pt>
                <c:pt idx="13">
                  <c:v>33</c:v>
                </c:pt>
                <c:pt idx="14">
                  <c:v>34</c:v>
                </c:pt>
                <c:pt idx="15">
                  <c:v>35</c:v>
                </c:pt>
                <c:pt idx="16">
                  <c:v>36</c:v>
                </c:pt>
                <c:pt idx="17">
                  <c:v>37</c:v>
                </c:pt>
                <c:pt idx="18">
                  <c:v>38</c:v>
                </c:pt>
                <c:pt idx="19">
                  <c:v>39</c:v>
                </c:pt>
                <c:pt idx="20">
                  <c:v>40</c:v>
                </c:pt>
                <c:pt idx="21">
                  <c:v>41</c:v>
                </c:pt>
                <c:pt idx="22">
                  <c:v>42</c:v>
                </c:pt>
                <c:pt idx="23">
                  <c:v>43</c:v>
                </c:pt>
                <c:pt idx="24">
                  <c:v>44</c:v>
                </c:pt>
                <c:pt idx="25">
                  <c:v>45</c:v>
                </c:pt>
                <c:pt idx="26">
                  <c:v>46</c:v>
                </c:pt>
                <c:pt idx="27">
                  <c:v>47</c:v>
                </c:pt>
                <c:pt idx="28">
                  <c:v>48</c:v>
                </c:pt>
                <c:pt idx="29">
                  <c:v>49</c:v>
                </c:pt>
                <c:pt idx="30">
                  <c:v>50</c:v>
                </c:pt>
                <c:pt idx="31">
                  <c:v>51</c:v>
                </c:pt>
                <c:pt idx="32">
                  <c:v>52</c:v>
                </c:pt>
                <c:pt idx="33">
                  <c:v>53</c:v>
                </c:pt>
                <c:pt idx="34">
                  <c:v>54</c:v>
                </c:pt>
                <c:pt idx="35">
                  <c:v>55</c:v>
                </c:pt>
                <c:pt idx="36">
                  <c:v>56</c:v>
                </c:pt>
                <c:pt idx="37">
                  <c:v>57</c:v>
                </c:pt>
                <c:pt idx="38">
                  <c:v>58</c:v>
                </c:pt>
                <c:pt idx="39">
                  <c:v>59</c:v>
                </c:pt>
                <c:pt idx="40">
                  <c:v>60</c:v>
                </c:pt>
                <c:pt idx="41">
                  <c:v>61</c:v>
                </c:pt>
                <c:pt idx="42">
                  <c:v>62</c:v>
                </c:pt>
                <c:pt idx="43">
                  <c:v>63</c:v>
                </c:pt>
                <c:pt idx="44">
                  <c:v>64</c:v>
                </c:pt>
              </c:numCache>
            </c:numRef>
          </c:cat>
          <c:val>
            <c:numRef>
              <c:f>'[812017161p1g025.xlsx]Data Fig.2.1 EN'!$C$9:$C$53</c:f>
              <c:numCache>
                <c:formatCode>0</c:formatCode>
                <c:ptCount val="45"/>
                <c:pt idx="0">
                  <c:v>14.322510719299316</c:v>
                </c:pt>
                <c:pt idx="1">
                  <c:v>14.457125663757324</c:v>
                </c:pt>
                <c:pt idx="2">
                  <c:v>14.162940979003906</c:v>
                </c:pt>
                <c:pt idx="3">
                  <c:v>13.646478652954102</c:v>
                </c:pt>
                <c:pt idx="4">
                  <c:v>13.1214599609375</c:v>
                </c:pt>
                <c:pt idx="5">
                  <c:v>13.097333908081055</c:v>
                </c:pt>
                <c:pt idx="6">
                  <c:v>13.120499610900879</c:v>
                </c:pt>
                <c:pt idx="7">
                  <c:v>13.169413566589355</c:v>
                </c:pt>
                <c:pt idx="8">
                  <c:v>13.418674468994141</c:v>
                </c:pt>
                <c:pt idx="9">
                  <c:v>13.773306846618652</c:v>
                </c:pt>
                <c:pt idx="10">
                  <c:v>14.549345016479492</c:v>
                </c:pt>
                <c:pt idx="11">
                  <c:v>15.287199974060059</c:v>
                </c:pt>
                <c:pt idx="12">
                  <c:v>16.308841705322266</c:v>
                </c:pt>
                <c:pt idx="13">
                  <c:v>17.022695541381836</c:v>
                </c:pt>
                <c:pt idx="14">
                  <c:v>17.948650360107422</c:v>
                </c:pt>
                <c:pt idx="15">
                  <c:v>18.701484680175781</c:v>
                </c:pt>
                <c:pt idx="16">
                  <c:v>19.796602249145508</c:v>
                </c:pt>
                <c:pt idx="17">
                  <c:v>20.77410888671875</c:v>
                </c:pt>
                <c:pt idx="18">
                  <c:v>21.805505752563477</c:v>
                </c:pt>
                <c:pt idx="19">
                  <c:v>22.988063812255859</c:v>
                </c:pt>
                <c:pt idx="20">
                  <c:v>24.204174041748047</c:v>
                </c:pt>
                <c:pt idx="21">
                  <c:v>25.458168029785156</c:v>
                </c:pt>
                <c:pt idx="22">
                  <c:v>26.213926315307617</c:v>
                </c:pt>
                <c:pt idx="23">
                  <c:v>27.206607818603516</c:v>
                </c:pt>
                <c:pt idx="24">
                  <c:v>28.670635223388672</c:v>
                </c:pt>
                <c:pt idx="25">
                  <c:v>30.600526809692383</c:v>
                </c:pt>
                <c:pt idx="26">
                  <c:v>32.509361267089844</c:v>
                </c:pt>
                <c:pt idx="27">
                  <c:v>34.083850860595703</c:v>
                </c:pt>
                <c:pt idx="28">
                  <c:v>35.492321014404297</c:v>
                </c:pt>
                <c:pt idx="29">
                  <c:v>36.945831298828125</c:v>
                </c:pt>
                <c:pt idx="30">
                  <c:v>38.662216186523438</c:v>
                </c:pt>
                <c:pt idx="31">
                  <c:v>40.299964904785156</c:v>
                </c:pt>
                <c:pt idx="32">
                  <c:v>42.066852569580078</c:v>
                </c:pt>
                <c:pt idx="33">
                  <c:v>43.485347747802734</c:v>
                </c:pt>
                <c:pt idx="34">
                  <c:v>44.998924255371094</c:v>
                </c:pt>
                <c:pt idx="35">
                  <c:v>46.240634918212891</c:v>
                </c:pt>
                <c:pt idx="36">
                  <c:v>47.640533447265625</c:v>
                </c:pt>
                <c:pt idx="37">
                  <c:v>48.672763824462891</c:v>
                </c:pt>
                <c:pt idx="38">
                  <c:v>49.742897033691406</c:v>
                </c:pt>
                <c:pt idx="39">
                  <c:v>50.721294403076172</c:v>
                </c:pt>
                <c:pt idx="40">
                  <c:v>51.944667816162109</c:v>
                </c:pt>
                <c:pt idx="41">
                  <c:v>52.708019256591797</c:v>
                </c:pt>
                <c:pt idx="42">
                  <c:v>53.329837799072266</c:v>
                </c:pt>
                <c:pt idx="43">
                  <c:v>53.903190612792969</c:v>
                </c:pt>
                <c:pt idx="44">
                  <c:v>54.321014404296875</c:v>
                </c:pt>
              </c:numCache>
            </c:numRef>
          </c:val>
          <c:smooth val="0"/>
        </c:ser>
        <c:dLbls>
          <c:showLegendKey val="0"/>
          <c:showVal val="1"/>
          <c:showCatName val="0"/>
          <c:showSerName val="0"/>
          <c:showPercent val="0"/>
          <c:showBubbleSize val="0"/>
        </c:dLbls>
        <c:marker val="1"/>
        <c:smooth val="0"/>
        <c:axId val="145949824"/>
        <c:axId val="145951744"/>
      </c:lineChart>
      <c:catAx>
        <c:axId val="145949824"/>
        <c:scaling>
          <c:orientation val="minMax"/>
        </c:scaling>
        <c:delete val="0"/>
        <c:axPos val="b"/>
        <c:majorGridlines>
          <c:spPr>
            <a:ln w="9525" cmpd="sng">
              <a:solidFill>
                <a:srgbClr val="FFFFFF"/>
              </a:solidFill>
              <a:prstDash val="solid"/>
            </a:ln>
          </c:spPr>
        </c:majorGridlines>
        <c:title>
          <c:tx>
            <c:rich>
              <a:bodyPr/>
              <a:lstStyle/>
              <a:p>
                <a:pPr>
                  <a:defRPr/>
                </a:pPr>
                <a:r>
                  <a:rPr lang="en-GB" sz="750" b="0">
                    <a:latin typeface="Arial Narrow" panose="020B0606020202030204" pitchFamily="34" charset="0"/>
                  </a:rPr>
                  <a:t>Age</a:t>
                </a:r>
              </a:p>
            </c:rich>
          </c:tx>
          <c:layout>
            <c:manualLayout>
              <c:xMode val="edge"/>
              <c:yMode val="edge"/>
              <c:x val="0.88483278693118139"/>
              <c:y val="0.92519289860020482"/>
            </c:manualLayout>
          </c:layout>
          <c:overlay val="0"/>
        </c:title>
        <c:numFmt formatCode="General" sourceLinked="0"/>
        <c:majorTickMark val="in"/>
        <c:minorTickMark val="none"/>
        <c:tickLblPos val="low"/>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sz="750" b="0" i="0">
                <a:solidFill>
                  <a:srgbClr val="000000"/>
                </a:solidFill>
                <a:latin typeface="Arial Narrow"/>
                <a:ea typeface="Arial Narrow"/>
                <a:cs typeface="Arial Narrow"/>
              </a:defRPr>
            </a:pPr>
            <a:endParaRPr lang="en-US"/>
          </a:p>
        </c:txPr>
        <c:crossAx val="145951744"/>
        <c:crosses val="autoZero"/>
        <c:auto val="1"/>
        <c:lblAlgn val="ctr"/>
        <c:lblOffset val="0"/>
        <c:tickLblSkip val="5"/>
        <c:tickMarkSkip val="5"/>
        <c:noMultiLvlLbl val="0"/>
      </c:catAx>
      <c:valAx>
        <c:axId val="145951744"/>
        <c:scaling>
          <c:orientation val="minMax"/>
        </c:scaling>
        <c:delete val="0"/>
        <c:axPos val="l"/>
        <c:majorGridlines>
          <c:spPr>
            <a:ln w="9525" cmpd="sng">
              <a:solidFill>
                <a:srgbClr val="FFFFFF"/>
              </a:solidFill>
              <a:prstDash val="solid"/>
            </a:ln>
          </c:spPr>
        </c:majorGridlines>
        <c:title>
          <c:tx>
            <c:rich>
              <a:bodyPr rot="0" vert="horz"/>
              <a:lstStyle/>
              <a:p>
                <a:pPr>
                  <a:defRPr sz="750" b="0">
                    <a:latin typeface="Arial Narrow" panose="020B0606020202030204" pitchFamily="34" charset="0"/>
                  </a:defRPr>
                </a:pPr>
                <a:r>
                  <a:rPr lang="en-GB" sz="750" b="0">
                    <a:latin typeface="Arial Narrow" panose="020B0606020202030204" pitchFamily="34" charset="0"/>
                  </a:rPr>
                  <a:t>%</a:t>
                </a:r>
              </a:p>
            </c:rich>
          </c:tx>
          <c:layout>
            <c:manualLayout>
              <c:xMode val="edge"/>
              <c:yMode val="edge"/>
              <c:x val="2.2241369648060973E-2"/>
              <c:y val="4.3328354387162857E-2"/>
            </c:manualLayout>
          </c:layout>
          <c:overlay val="0"/>
        </c:title>
        <c:numFmt formatCode="General" sourceLinked="0"/>
        <c:majorTickMark val="in"/>
        <c:minorTickMark val="none"/>
        <c:tickLblPos val="nextTo"/>
        <c:spPr>
          <a:noFill/>
          <a:ln w="9525">
            <a:solidFill>
              <a:srgbClr val="000000"/>
            </a:solidFill>
            <a:prstDash val="solid"/>
          </a:ln>
          <a:extLst>
            <a:ext uri="{909E8E84-426E-40DD-AFC4-6F175D3DCCD1}">
              <a14:hiddenFill xmlns:a14="http://schemas.microsoft.com/office/drawing/2010/main">
                <a:noFill/>
              </a14:hiddenFill>
            </a:ext>
          </a:extLst>
        </c:spPr>
        <c:txPr>
          <a:bodyPr rot="-60000000" vert="horz"/>
          <a:lstStyle/>
          <a:p>
            <a:pPr>
              <a:defRPr sz="750" b="0" i="0">
                <a:solidFill>
                  <a:srgbClr val="000000"/>
                </a:solidFill>
                <a:latin typeface="Arial Narrow"/>
                <a:ea typeface="Arial Narrow"/>
                <a:cs typeface="Arial Narrow"/>
              </a:defRPr>
            </a:pPr>
            <a:endParaRPr lang="en-US"/>
          </a:p>
        </c:txPr>
        <c:crossAx val="145949824"/>
        <c:crosses val="autoZero"/>
        <c:crossBetween val="between"/>
      </c:valAx>
      <c:spPr>
        <a:solidFill>
          <a:srgbClr val="F4FFFF"/>
        </a:solidFill>
        <a:ln w="9525">
          <a:solidFill>
            <a:srgbClr val="000000"/>
          </a:solidFill>
        </a:ln>
      </c:spPr>
    </c:plotArea>
    <c:plotVisOnly val="1"/>
    <c:dispBlanksAs val="gap"/>
    <c:showDLblsOverMax val="1"/>
  </c:chart>
  <c:spPr>
    <a:noFill/>
    <a:ln w="9525" cap="flat" cmpd="sng" algn="ctr">
      <a:noFill/>
      <a:prstDash val="solid"/>
      <a:round/>
    </a:ln>
    <a:effectLst/>
    <a:extLst>
      <a:ext uri="{909E8E84-426E-40DD-AFC4-6F175D3DCCD1}">
        <a14:hiddenFill xmlns:a14="http://schemas.microsoft.com/office/drawing/2010/main">
          <a:solidFill>
            <a:sysClr val="window" lastClr="FFFFFF"/>
          </a:solidFill>
        </a14:hiddenFill>
      </a:ext>
      <a:ext uri="{91240B29-F687-4F45-9708-019B960494DF}">
        <a14:hiddenLine xmlns:a14="http://schemas.microsoft.com/office/drawing/2010/main" w="9525" cap="flat" cmpd="sng" algn="ctr">
          <a:solidFill>
            <a:sysClr val="windowText" lastClr="000000">
              <a:tint val="75000"/>
              <a:shade val="95000"/>
              <a:satMod val="105000"/>
            </a:sysClr>
          </a:solidFill>
          <a:prstDash val="solid"/>
          <a:round/>
        </a14:hiddenLine>
      </a:ext>
    </a:extLst>
  </c:sp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0.05318</cdr:x>
      <cdr:y>0.09525</cdr:y>
    </cdr:from>
    <cdr:to>
      <cdr:x>0.73426</cdr:x>
      <cdr:y>0.16248</cdr:y>
    </cdr:to>
    <cdr:sp macro="" textlink="">
      <cdr:nvSpPr>
        <cdr:cNvPr id="3" name="TextBox 2"/>
        <cdr:cNvSpPr txBox="1"/>
      </cdr:nvSpPr>
      <cdr:spPr>
        <a:xfrm xmlns:a="http://schemas.openxmlformats.org/drawingml/2006/main">
          <a:off x="295263" y="242894"/>
          <a:ext cx="3781450" cy="171443"/>
        </a:xfrm>
        <a:prstGeom xmlns:a="http://schemas.openxmlformats.org/drawingml/2006/main" prst="rect">
          <a:avLst/>
        </a:prstGeom>
      </cdr:spPr>
      <cdr:txBody>
        <a:bodyPr xmlns:a="http://schemas.openxmlformats.org/drawingml/2006/main" vertOverflow="clip" wrap="square" rtlCol="0" anchor="t"/>
        <a:lstStyle xmlns:a="http://schemas.openxmlformats.org/drawingml/2006/main"/>
        <a:p xmlns:a="http://schemas.openxmlformats.org/drawingml/2006/main">
          <a:pPr algn="ctr"/>
          <a:r>
            <a:rPr lang="en-GB" sz="1000">
              <a:latin typeface="Arial Narrow" panose="020B0606020202030204" pitchFamily="34" charset="0"/>
            </a:rPr>
            <a:t>Increase</a:t>
          </a:r>
        </a:p>
        <a:p xmlns:a="http://schemas.openxmlformats.org/drawingml/2006/main">
          <a:pPr algn="ctr"/>
          <a:endParaRPr lang="en-GB" sz="1000">
            <a:latin typeface="Arial Narrow" panose="020B0606020202030204" pitchFamily="34" charset="0"/>
          </a:endParaRPr>
        </a:p>
      </cdr:txBody>
    </cdr:sp>
  </cdr:relSizeAnchor>
  <cdr:relSizeAnchor xmlns:cdr="http://schemas.openxmlformats.org/drawingml/2006/chartDrawing">
    <cdr:from>
      <cdr:x>0.73597</cdr:x>
      <cdr:y>0.09338</cdr:y>
    </cdr:from>
    <cdr:to>
      <cdr:x>0.95213</cdr:x>
      <cdr:y>0.18676</cdr:y>
    </cdr:to>
    <cdr:sp macro="" textlink="">
      <cdr:nvSpPr>
        <cdr:cNvPr id="4" name="TextBox 1"/>
        <cdr:cNvSpPr txBox="1"/>
      </cdr:nvSpPr>
      <cdr:spPr>
        <a:xfrm xmlns:a="http://schemas.openxmlformats.org/drawingml/2006/main">
          <a:off x="4086207" y="238128"/>
          <a:ext cx="1200168" cy="238122"/>
        </a:xfrm>
        <a:prstGeom xmlns:a="http://schemas.openxmlformats.org/drawingml/2006/main" prst="rect">
          <a:avLst/>
        </a:prstGeom>
      </cdr:spPr>
      <cdr:txBody>
        <a:bodyPr xmlns:a="http://schemas.openxmlformats.org/drawingml/2006/main" wrap="square" rtlCol="0" anchor="t"/>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GB" sz="1000">
              <a:latin typeface="Arial Narrow" panose="020B0606020202030204" pitchFamily="34" charset="0"/>
            </a:rPr>
            <a:t>Little change</a:t>
          </a:r>
        </a:p>
      </cdr:txBody>
    </cdr:sp>
  </cdr:relSizeAnchor>
  <cdr:relSizeAnchor xmlns:cdr="http://schemas.openxmlformats.org/drawingml/2006/chartDrawing">
    <cdr:from>
      <cdr:x>0.90581</cdr:x>
      <cdr:y>0.09525</cdr:y>
    </cdr:from>
    <cdr:to>
      <cdr:x>1</cdr:x>
      <cdr:y>0.16435</cdr:y>
    </cdr:to>
    <cdr:sp macro="" textlink="">
      <cdr:nvSpPr>
        <cdr:cNvPr id="5" name="TextBox 1"/>
        <cdr:cNvSpPr txBox="1"/>
      </cdr:nvSpPr>
      <cdr:spPr>
        <a:xfrm xmlns:a="http://schemas.openxmlformats.org/drawingml/2006/main">
          <a:off x="5029200" y="242896"/>
          <a:ext cx="522937" cy="176203"/>
        </a:xfrm>
        <a:prstGeom xmlns:a="http://schemas.openxmlformats.org/drawingml/2006/main" prst="rect">
          <a:avLst/>
        </a:prstGeom>
      </cdr:spPr>
      <cdr:txBody>
        <a:bodyPr xmlns:a="http://schemas.openxmlformats.org/drawingml/2006/main" wrap="square" rtlCol="0" anchor="t"/>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GB" sz="1000">
              <a:latin typeface="Arial Narrow" panose="020B0606020202030204" pitchFamily="34" charset="0"/>
            </a:rPr>
            <a:t>Decrease</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89A060-932D-4C05-BEBB-CECC1B408D4A}" type="datetimeFigureOut">
              <a:rPr lang="en-GB" smtClean="0"/>
              <a:t>01/02/2018</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49F85A-AFFB-4881-9FF7-26A12AE8645C}" type="slidenum">
              <a:rPr lang="en-GB" smtClean="0"/>
              <a:t>‹#›</a:t>
            </a:fld>
            <a:endParaRPr lang="en-GB"/>
          </a:p>
        </p:txBody>
      </p:sp>
    </p:spTree>
    <p:extLst>
      <p:ext uri="{BB962C8B-B14F-4D97-AF65-F5344CB8AC3E}">
        <p14:creationId xmlns:p14="http://schemas.microsoft.com/office/powerpoint/2010/main" val="2322421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Economic Outlook May 2014 http://dx.doi.org/10.1787/888933050085 </a:t>
            </a:r>
            <a:endParaRPr lang="en-GB" dirty="0"/>
          </a:p>
        </p:txBody>
      </p:sp>
      <p:sp>
        <p:nvSpPr>
          <p:cNvPr id="4" name="Slide Number Placeholder 3"/>
          <p:cNvSpPr>
            <a:spLocks noGrp="1"/>
          </p:cNvSpPr>
          <p:nvPr>
            <p:ph type="sldNum" sz="quarter" idx="10"/>
          </p:nvPr>
        </p:nvSpPr>
        <p:spPr/>
        <p:txBody>
          <a:bodyPr/>
          <a:lstStyle/>
          <a:p>
            <a:fld id="{0049F85A-AFFB-4881-9FF7-26A12AE8645C}" type="slidenum">
              <a:rPr lang="en-GB" smtClean="0"/>
              <a:t>2</a:t>
            </a:fld>
            <a:endParaRPr lang="en-GB"/>
          </a:p>
        </p:txBody>
      </p:sp>
    </p:spTree>
    <p:extLst>
      <p:ext uri="{BB962C8B-B14F-4D97-AF65-F5344CB8AC3E}">
        <p14:creationId xmlns:p14="http://schemas.microsoft.com/office/powerpoint/2010/main" val="9548048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B136E7F6-D63A-41E1-881A-C496535F7C95}" type="slidenum">
              <a:rPr lang="en-GB" smtClean="0"/>
              <a:t>11</a:t>
            </a:fld>
            <a:endParaRPr lang="en-GB"/>
          </a:p>
        </p:txBody>
      </p:sp>
    </p:spTree>
    <p:extLst>
      <p:ext uri="{BB962C8B-B14F-4D97-AF65-F5344CB8AC3E}">
        <p14:creationId xmlns:p14="http://schemas.microsoft.com/office/powerpoint/2010/main" val="29776758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baseline="0" dirty="0" smtClean="0"/>
          </a:p>
        </p:txBody>
      </p:sp>
      <p:sp>
        <p:nvSpPr>
          <p:cNvPr id="4" name="Slide Number Placeholder 3"/>
          <p:cNvSpPr>
            <a:spLocks noGrp="1"/>
          </p:cNvSpPr>
          <p:nvPr>
            <p:ph type="sldNum" sz="quarter" idx="10"/>
          </p:nvPr>
        </p:nvSpPr>
        <p:spPr/>
        <p:txBody>
          <a:bodyPr/>
          <a:lstStyle/>
          <a:p>
            <a:fld id="{B136E7F6-D63A-41E1-881A-C496535F7C95}" type="slidenum">
              <a:rPr lang="en-GB" smtClean="0"/>
              <a:t>16</a:t>
            </a:fld>
            <a:endParaRPr lang="en-GB"/>
          </a:p>
        </p:txBody>
      </p:sp>
    </p:spTree>
    <p:extLst>
      <p:ext uri="{BB962C8B-B14F-4D97-AF65-F5344CB8AC3E}">
        <p14:creationId xmlns:p14="http://schemas.microsoft.com/office/powerpoint/2010/main" val="3429751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Robots in surgery: https://www.businesslive.co.za/bd/life/2018-01-24-robot-makes-short-work-of-prostate-cancer-surgery/ </a:t>
            </a:r>
          </a:p>
          <a:p>
            <a:r>
              <a:rPr lang="en-GB" dirty="0" smtClean="0"/>
              <a:t>AI:</a:t>
            </a:r>
            <a:r>
              <a:rPr lang="en-GB" baseline="0" dirty="0" smtClean="0"/>
              <a:t> </a:t>
            </a:r>
            <a:r>
              <a:rPr lang="en-GB" dirty="0" smtClean="0"/>
              <a:t>http://www.bbc.com/news/technology-41651839 </a:t>
            </a:r>
          </a:p>
          <a:p>
            <a:r>
              <a:rPr lang="en-GB" dirty="0" err="1" smtClean="0"/>
              <a:t>Blockchain</a:t>
            </a:r>
            <a:r>
              <a:rPr lang="en-GB" dirty="0" smtClean="0"/>
              <a:t>:</a:t>
            </a:r>
            <a:r>
              <a:rPr lang="en-GB" baseline="0" dirty="0" smtClean="0"/>
              <a:t> https://www.ibm.com/blogs/blockchain/2017/10/blockchain-in-healthcare-patient-benefits-and-more/ </a:t>
            </a:r>
          </a:p>
          <a:p>
            <a:r>
              <a:rPr lang="en-GB" baseline="0" dirty="0" err="1" smtClean="0"/>
              <a:t>Telemedecine</a:t>
            </a:r>
            <a:r>
              <a:rPr lang="en-GB" baseline="0" dirty="0" smtClean="0"/>
              <a:t>: https://www.francetvinfo.fr/sante/politique-de-sante/en-france-la-telemedecine-devient-realite_2574336.html </a:t>
            </a:r>
            <a:endParaRPr lang="en-GB" dirty="0" smtClean="0"/>
          </a:p>
          <a:p>
            <a:endParaRPr lang="en-GB" dirty="0"/>
          </a:p>
        </p:txBody>
      </p:sp>
      <p:sp>
        <p:nvSpPr>
          <p:cNvPr id="4" name="Slide Number Placeholder 3"/>
          <p:cNvSpPr>
            <a:spLocks noGrp="1"/>
          </p:cNvSpPr>
          <p:nvPr>
            <p:ph type="sldNum" sz="quarter" idx="10"/>
          </p:nvPr>
        </p:nvSpPr>
        <p:spPr/>
        <p:txBody>
          <a:bodyPr/>
          <a:lstStyle/>
          <a:p>
            <a:fld id="{0049F85A-AFFB-4881-9FF7-26A12AE8645C}" type="slidenum">
              <a:rPr lang="en-GB" smtClean="0"/>
              <a:t>17</a:t>
            </a:fld>
            <a:endParaRPr lang="en-GB"/>
          </a:p>
        </p:txBody>
      </p:sp>
    </p:spTree>
    <p:extLst>
      <p:ext uri="{BB962C8B-B14F-4D97-AF65-F5344CB8AC3E}">
        <p14:creationId xmlns:p14="http://schemas.microsoft.com/office/powerpoint/2010/main" val="38175483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three bars in green include the occupations in our sample that touch on healthcare</a:t>
            </a:r>
            <a:r>
              <a:rPr lang="en-US" baseline="0" dirty="0" smtClean="0"/>
              <a:t> – specifically Health Associate Professionals, Personal Care Workers and Health Professionals. </a:t>
            </a:r>
            <a:r>
              <a:rPr lang="en-US" dirty="0" smtClean="0"/>
              <a:t>Generally, health</a:t>
            </a:r>
            <a:r>
              <a:rPr lang="en-US" baseline="0" dirty="0" smtClean="0"/>
              <a:t> occupations are less likely to be automated than the average occupation in our sample.</a:t>
            </a:r>
            <a:endParaRPr lang="en-US" dirty="0" smtClean="0"/>
          </a:p>
          <a:p>
            <a:r>
              <a:rPr lang="en-US" dirty="0" smtClean="0"/>
              <a:t>Source: AUTOMATION, SKILLS USE AND TRAINING (OECD, </a:t>
            </a:r>
            <a:r>
              <a:rPr lang="en-US" dirty="0" err="1" smtClean="0"/>
              <a:t>tbd</a:t>
            </a:r>
            <a:r>
              <a:rPr lang="en-US" dirty="0" smtClean="0"/>
              <a:t>)</a:t>
            </a:r>
            <a:endParaRPr lang="en-GB" dirty="0"/>
          </a:p>
        </p:txBody>
      </p:sp>
      <p:sp>
        <p:nvSpPr>
          <p:cNvPr id="4" name="Slide Number Placeholder 3"/>
          <p:cNvSpPr>
            <a:spLocks noGrp="1"/>
          </p:cNvSpPr>
          <p:nvPr>
            <p:ph type="sldNum" sz="quarter" idx="10"/>
          </p:nvPr>
        </p:nvSpPr>
        <p:spPr/>
        <p:txBody>
          <a:bodyPr/>
          <a:lstStyle/>
          <a:p>
            <a:fld id="{0049F85A-AFFB-4881-9FF7-26A12AE8645C}" type="slidenum">
              <a:rPr lang="en-GB" smtClean="0"/>
              <a:t>18</a:t>
            </a:fld>
            <a:endParaRPr lang="en-GB"/>
          </a:p>
        </p:txBody>
      </p:sp>
    </p:spTree>
    <p:extLst>
      <p:ext uri="{BB962C8B-B14F-4D97-AF65-F5344CB8AC3E}">
        <p14:creationId xmlns:p14="http://schemas.microsoft.com/office/powerpoint/2010/main" val="2960819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Health</a:t>
            </a:r>
            <a:r>
              <a:rPr lang="en-GB" baseline="0" dirty="0" smtClean="0"/>
              <a:t> Associate Professionals and Personal Care Workers are about on par with ICT professionals in terms of risk of automation. Health professionals are closer to Teaching Professionals, and thus one of the least likely to be automated, according to OECD analysis. </a:t>
            </a:r>
            <a:endParaRPr lang="en-GB" dirty="0"/>
          </a:p>
        </p:txBody>
      </p:sp>
      <p:sp>
        <p:nvSpPr>
          <p:cNvPr id="4" name="Slide Number Placeholder 3"/>
          <p:cNvSpPr>
            <a:spLocks noGrp="1"/>
          </p:cNvSpPr>
          <p:nvPr>
            <p:ph type="sldNum" sz="quarter" idx="10"/>
          </p:nvPr>
        </p:nvSpPr>
        <p:spPr/>
        <p:txBody>
          <a:bodyPr/>
          <a:lstStyle/>
          <a:p>
            <a:fld id="{0049F85A-AFFB-4881-9FF7-26A12AE8645C}" type="slidenum">
              <a:rPr lang="en-GB" smtClean="0"/>
              <a:t>19</a:t>
            </a:fld>
            <a:endParaRPr lang="en-GB"/>
          </a:p>
        </p:txBody>
      </p:sp>
    </p:spTree>
    <p:extLst>
      <p:ext uri="{BB962C8B-B14F-4D97-AF65-F5344CB8AC3E}">
        <p14:creationId xmlns:p14="http://schemas.microsoft.com/office/powerpoint/2010/main" val="39147782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49F85A-AFFB-4881-9FF7-26A12AE8645C}" type="slidenum">
              <a:rPr lang="en-GB" smtClean="0"/>
              <a:t>21</a:t>
            </a:fld>
            <a:endParaRPr lang="en-GB"/>
          </a:p>
        </p:txBody>
      </p:sp>
    </p:spTree>
    <p:extLst>
      <p:ext uri="{BB962C8B-B14F-4D97-AF65-F5344CB8AC3E}">
        <p14:creationId xmlns:p14="http://schemas.microsoft.com/office/powerpoint/2010/main" val="549198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a:t>
            </a:r>
            <a:r>
              <a:rPr lang="en-GB" baseline="0" dirty="0" smtClean="0"/>
              <a:t> OECD projects that European and OECD countries will continue to grow, but will be far outpaced by emerging economies through 2060. Emerging economies will eventually see their growth slow, and will begin to converge with OECD/Euro countries towards 2060. </a:t>
            </a:r>
          </a:p>
          <a:p>
            <a:r>
              <a:rPr lang="en-GB" baseline="0" dirty="0" smtClean="0"/>
              <a:t>Economic Outlook May 2014</a:t>
            </a:r>
            <a:r>
              <a:rPr lang="en-GB" dirty="0" smtClean="0"/>
              <a:t> http://dx.doi.org/10.1787/888933051700 </a:t>
            </a:r>
          </a:p>
        </p:txBody>
      </p:sp>
      <p:sp>
        <p:nvSpPr>
          <p:cNvPr id="4" name="Slide Number Placeholder 3"/>
          <p:cNvSpPr>
            <a:spLocks noGrp="1"/>
          </p:cNvSpPr>
          <p:nvPr>
            <p:ph type="sldNum" sz="quarter" idx="10"/>
          </p:nvPr>
        </p:nvSpPr>
        <p:spPr/>
        <p:txBody>
          <a:bodyPr/>
          <a:lstStyle/>
          <a:p>
            <a:fld id="{0049F85A-AFFB-4881-9FF7-26A12AE8645C}" type="slidenum">
              <a:rPr lang="en-GB" smtClean="0"/>
              <a:t>3</a:t>
            </a:fld>
            <a:endParaRPr lang="en-GB"/>
          </a:p>
        </p:txBody>
      </p:sp>
    </p:spTree>
    <p:extLst>
      <p:ext uri="{BB962C8B-B14F-4D97-AF65-F5344CB8AC3E}">
        <p14:creationId xmlns:p14="http://schemas.microsoft.com/office/powerpoint/2010/main" val="2248691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Providing growth of the tech frontier at historical</a:t>
            </a:r>
            <a:r>
              <a:rPr lang="en-GB" baseline="0" dirty="0" smtClean="0"/>
              <a:t> rates, average growth in OECD GDP per capita over the period through 2060 is projected to be the 1.5 % per year experience pre-crisis. </a:t>
            </a:r>
            <a:endParaRPr lang="en-GB" dirty="0" smtClean="0"/>
          </a:p>
        </p:txBody>
      </p:sp>
      <p:sp>
        <p:nvSpPr>
          <p:cNvPr id="4" name="Slide Number Placeholder 3"/>
          <p:cNvSpPr>
            <a:spLocks noGrp="1"/>
          </p:cNvSpPr>
          <p:nvPr>
            <p:ph type="sldNum" sz="quarter" idx="10"/>
          </p:nvPr>
        </p:nvSpPr>
        <p:spPr/>
        <p:txBody>
          <a:bodyPr/>
          <a:lstStyle/>
          <a:p>
            <a:fld id="{0049F85A-AFFB-4881-9FF7-26A12AE8645C}" type="slidenum">
              <a:rPr lang="en-GB" smtClean="0"/>
              <a:t>4</a:t>
            </a:fld>
            <a:endParaRPr lang="en-GB"/>
          </a:p>
        </p:txBody>
      </p:sp>
    </p:spTree>
    <p:extLst>
      <p:ext uri="{BB962C8B-B14F-4D97-AF65-F5344CB8AC3E}">
        <p14:creationId xmlns:p14="http://schemas.microsoft.com/office/powerpoint/2010/main" val="20546581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slowdown in growth helped</a:t>
            </a:r>
            <a:r>
              <a:rPr lang="en-GB" baseline="0" dirty="0" smtClean="0"/>
              <a:t> contribute to the slowdown in income gains across cohorts. PAU 2017</a:t>
            </a:r>
            <a:endParaRPr lang="en-GB" dirty="0"/>
          </a:p>
        </p:txBody>
      </p:sp>
      <p:sp>
        <p:nvSpPr>
          <p:cNvPr id="4" name="Slide Number Placeholder 3"/>
          <p:cNvSpPr>
            <a:spLocks noGrp="1"/>
          </p:cNvSpPr>
          <p:nvPr>
            <p:ph type="sldNum" sz="quarter" idx="10"/>
          </p:nvPr>
        </p:nvSpPr>
        <p:spPr/>
        <p:txBody>
          <a:bodyPr/>
          <a:lstStyle/>
          <a:p>
            <a:fld id="{0049F85A-AFFB-4881-9FF7-26A12AE8645C}" type="slidenum">
              <a:rPr lang="en-GB" smtClean="0"/>
              <a:t>5</a:t>
            </a:fld>
            <a:endParaRPr lang="en-GB"/>
          </a:p>
        </p:txBody>
      </p:sp>
    </p:spTree>
    <p:extLst>
      <p:ext uri="{BB962C8B-B14F-4D97-AF65-F5344CB8AC3E}">
        <p14:creationId xmlns:p14="http://schemas.microsoft.com/office/powerpoint/2010/main" val="5843680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49F85A-AFFB-4881-9FF7-26A12AE8645C}" type="slidenum">
              <a:rPr lang="en-GB" smtClean="0"/>
              <a:t>6</a:t>
            </a:fld>
            <a:endParaRPr lang="en-GB"/>
          </a:p>
        </p:txBody>
      </p:sp>
    </p:spTree>
    <p:extLst>
      <p:ext uri="{BB962C8B-B14F-4D97-AF65-F5344CB8AC3E}">
        <p14:creationId xmlns:p14="http://schemas.microsoft.com/office/powerpoint/2010/main" val="728407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may have an effect on acceptability</a:t>
            </a:r>
            <a:r>
              <a:rPr lang="en-GB" baseline="0" dirty="0" smtClean="0"/>
              <a:t> of public spending and redistribution</a:t>
            </a:r>
            <a:endParaRPr lang="en-GB" dirty="0"/>
          </a:p>
        </p:txBody>
      </p:sp>
      <p:sp>
        <p:nvSpPr>
          <p:cNvPr id="4" name="Slide Number Placeholder 3"/>
          <p:cNvSpPr>
            <a:spLocks noGrp="1"/>
          </p:cNvSpPr>
          <p:nvPr>
            <p:ph type="sldNum" sz="quarter" idx="10"/>
          </p:nvPr>
        </p:nvSpPr>
        <p:spPr/>
        <p:txBody>
          <a:bodyPr/>
          <a:lstStyle/>
          <a:p>
            <a:fld id="{0049F85A-AFFB-4881-9FF7-26A12AE8645C}" type="slidenum">
              <a:rPr lang="en-GB" smtClean="0"/>
              <a:t>7</a:t>
            </a:fld>
            <a:endParaRPr lang="en-GB"/>
          </a:p>
        </p:txBody>
      </p:sp>
    </p:spTree>
    <p:extLst>
      <p:ext uri="{BB962C8B-B14F-4D97-AF65-F5344CB8AC3E}">
        <p14:creationId xmlns:p14="http://schemas.microsoft.com/office/powerpoint/2010/main" val="15492719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049F85A-AFFB-4881-9FF7-26A12AE8645C}" type="slidenum">
              <a:rPr lang="en-GB" smtClean="0"/>
              <a:t>8</a:t>
            </a:fld>
            <a:endParaRPr lang="en-GB"/>
          </a:p>
        </p:txBody>
      </p:sp>
    </p:spTree>
    <p:extLst>
      <p:ext uri="{BB962C8B-B14F-4D97-AF65-F5344CB8AC3E}">
        <p14:creationId xmlns:p14="http://schemas.microsoft.com/office/powerpoint/2010/main" val="22940628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That last trend will have a significan</a:t>
            </a:r>
            <a:r>
              <a:rPr lang="en-GB" baseline="0" dirty="0" smtClean="0"/>
              <a:t>t impact on health systems – partly because, as the next slide will emphasize, health worsens with age. </a:t>
            </a:r>
            <a:endParaRPr lang="en-GB" dirty="0"/>
          </a:p>
        </p:txBody>
      </p:sp>
      <p:sp>
        <p:nvSpPr>
          <p:cNvPr id="4" name="Slide Number Placeholder 3"/>
          <p:cNvSpPr>
            <a:spLocks noGrp="1"/>
          </p:cNvSpPr>
          <p:nvPr>
            <p:ph type="sldNum" sz="quarter" idx="10"/>
          </p:nvPr>
        </p:nvSpPr>
        <p:spPr/>
        <p:txBody>
          <a:bodyPr/>
          <a:lstStyle/>
          <a:p>
            <a:fld id="{0049F85A-AFFB-4881-9FF7-26A12AE8645C}" type="slidenum">
              <a:rPr lang="en-GB" smtClean="0"/>
              <a:t>9</a:t>
            </a:fld>
            <a:endParaRPr lang="en-GB"/>
          </a:p>
        </p:txBody>
      </p:sp>
    </p:spTree>
    <p:extLst>
      <p:ext uri="{BB962C8B-B14F-4D97-AF65-F5344CB8AC3E}">
        <p14:creationId xmlns:p14="http://schemas.microsoft.com/office/powerpoint/2010/main" val="4231648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The</a:t>
            </a:r>
            <a:r>
              <a:rPr lang="en-US" sz="1200" b="0" i="0" u="none" strike="noStrike" kern="1200" baseline="0" dirty="0" smtClean="0">
                <a:solidFill>
                  <a:schemeClr val="tx1"/>
                </a:solidFill>
                <a:effectLst/>
                <a:latin typeface="+mn-lt"/>
                <a:ea typeface="+mn-ea"/>
                <a:cs typeface="+mn-cs"/>
              </a:rPr>
              <a:t> number of people reporting bad health increases with age for both men and women, and at all levels of education. </a:t>
            </a:r>
            <a:endParaRPr lang="en-US" sz="1200" b="0" i="0" u="none" strike="noStrike" kern="1200" dirty="0" smtClean="0">
              <a:solidFill>
                <a:schemeClr val="tx1"/>
              </a:solidFill>
              <a:effectLst/>
              <a:latin typeface="+mn-lt"/>
              <a:ea typeface="+mn-ea"/>
              <a:cs typeface="+mn-cs"/>
            </a:endParaRPr>
          </a:p>
          <a:p>
            <a:endParaRPr lang="en-US" sz="1200" b="0" i="0" u="none" strike="noStrike" kern="1200" dirty="0" smtClean="0">
              <a:solidFill>
                <a:schemeClr val="tx1"/>
              </a:solidFill>
              <a:effectLst/>
              <a:latin typeface="+mn-lt"/>
              <a:ea typeface="+mn-ea"/>
              <a:cs typeface="+mn-cs"/>
            </a:endParaRPr>
          </a:p>
          <a:p>
            <a:r>
              <a:rPr lang="en-US" sz="1200" b="0" i="0" u="none" strike="noStrike" kern="1200" dirty="0" smtClean="0">
                <a:solidFill>
                  <a:schemeClr val="tx1"/>
                </a:solidFill>
                <a:effectLst/>
                <a:latin typeface="+mn-lt"/>
                <a:ea typeface="+mn-ea"/>
                <a:cs typeface="+mn-cs"/>
              </a:rPr>
              <a:t>Note: “Low”, “medium” and “high” levels of education correspond to International Standard Classification of Education (ISCED) codes 0 2, 3 4, and 5 6, respectively.</a:t>
            </a:r>
            <a:r>
              <a:rPr lang="en-US" dirty="0" smtClean="0"/>
              <a:t> </a:t>
            </a:r>
          </a:p>
          <a:p>
            <a:r>
              <a:rPr lang="en-US" sz="1200" b="0" i="0" u="none" strike="noStrike" kern="1200" dirty="0" smtClean="0">
                <a:solidFill>
                  <a:schemeClr val="tx1"/>
                </a:solidFill>
                <a:effectLst/>
                <a:latin typeface="+mn-lt"/>
                <a:ea typeface="+mn-ea"/>
                <a:cs typeface="+mn-cs"/>
              </a:rPr>
              <a:t>Source: OECD calculations from microdata on 24 OECD countries.</a:t>
            </a:r>
            <a:r>
              <a:rPr lang="en-US" dirty="0" smtClean="0"/>
              <a:t>  </a:t>
            </a:r>
          </a:p>
          <a:p>
            <a:endParaRPr lang="en-GB" dirty="0"/>
          </a:p>
        </p:txBody>
      </p:sp>
      <p:sp>
        <p:nvSpPr>
          <p:cNvPr id="4" name="Slide Number Placeholder 3"/>
          <p:cNvSpPr>
            <a:spLocks noGrp="1"/>
          </p:cNvSpPr>
          <p:nvPr>
            <p:ph type="sldNum" sz="quarter" idx="10"/>
          </p:nvPr>
        </p:nvSpPr>
        <p:spPr/>
        <p:txBody>
          <a:bodyPr/>
          <a:lstStyle/>
          <a:p>
            <a:fld id="{0049F85A-AFFB-4881-9FF7-26A12AE8645C}" type="slidenum">
              <a:rPr lang="en-GB" smtClean="0"/>
              <a:t>10</a:t>
            </a:fld>
            <a:endParaRPr lang="en-GB"/>
          </a:p>
        </p:txBody>
      </p:sp>
    </p:spTree>
    <p:extLst>
      <p:ext uri="{BB962C8B-B14F-4D97-AF65-F5344CB8AC3E}">
        <p14:creationId xmlns:p14="http://schemas.microsoft.com/office/powerpoint/2010/main" val="13061136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pic>
        <p:nvPicPr>
          <p:cNvPr id="38"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16000" y="2628508"/>
            <a:ext cx="2628000" cy="4229631"/>
          </a:xfrm>
          <a:prstGeom prst="rect">
            <a:avLst/>
          </a:prstGeom>
        </p:spPr>
      </p:pic>
      <p:pic>
        <p:nvPicPr>
          <p:cNvPr id="36"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10800000">
            <a:off x="0" y="508"/>
            <a:ext cx="2628000" cy="4229631"/>
          </a:xfrm>
          <a:prstGeom prst="rect">
            <a:avLst/>
          </a:prstGeom>
        </p:spPr>
      </p:pic>
      <p:sp>
        <p:nvSpPr>
          <p:cNvPr id="8" name="Title 7"/>
          <p:cNvSpPr>
            <a:spLocks noGrp="1"/>
          </p:cNvSpPr>
          <p:nvPr>
            <p:ph type="ctrTitle" hasCustomPrompt="1"/>
          </p:nvPr>
        </p:nvSpPr>
        <p:spPr>
          <a:xfrm>
            <a:off x="1368000" y="2480400"/>
            <a:ext cx="6300000" cy="1267200"/>
          </a:xfrm>
          <a:prstGeom prst="rect">
            <a:avLst/>
          </a:prstGeom>
        </p:spPr>
        <p:txBody>
          <a:bodyPr lIns="90000" rIns="90000" anchor="b">
            <a:spAutoFit/>
          </a:bodyPr>
          <a:lstStyle>
            <a:lvl1pPr>
              <a:lnSpc>
                <a:spcPts val="4500"/>
              </a:lnSpc>
              <a:defRPr sz="4500" cap="all" baseline="0">
                <a:solidFill>
                  <a:schemeClr val="bg1"/>
                </a:solidFill>
              </a:defRPr>
            </a:lvl1pPr>
          </a:lstStyle>
          <a:p>
            <a:r>
              <a:rPr kumimoji="0" lang="en-US" dirty="0" smtClean="0"/>
              <a:t>Click to edit Presentation title</a:t>
            </a:r>
            <a:endParaRPr kumimoji="0" lang="en-US" dirty="0"/>
          </a:p>
        </p:txBody>
      </p:sp>
      <p:sp>
        <p:nvSpPr>
          <p:cNvPr id="9" name="Subtitle 8"/>
          <p:cNvSpPr>
            <a:spLocks noGrp="1"/>
          </p:cNvSpPr>
          <p:nvPr>
            <p:ph type="subTitle" idx="1" hasCustomPrompt="1"/>
          </p:nvPr>
        </p:nvSpPr>
        <p:spPr>
          <a:xfrm>
            <a:off x="1368000" y="3805200"/>
            <a:ext cx="6300000" cy="352800"/>
          </a:xfrm>
        </p:spPr>
        <p:txBody>
          <a:bodyPr lIns="90000" rIns="90000">
            <a:spAutoFit/>
          </a:bodyPr>
          <a:lstStyle>
            <a:lvl1pPr marL="0" indent="0" algn="l">
              <a:lnSpc>
                <a:spcPts val="2000"/>
              </a:lnSpc>
              <a:spcBef>
                <a:spcPts val="0"/>
              </a:spcBef>
              <a:buNone/>
              <a:defRPr sz="1800" baseline="0">
                <a:solidFill>
                  <a:schemeClr val="bg1"/>
                </a:solidFill>
                <a:latin typeface="+mj-l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fr-FR" dirty="0" smtClean="0"/>
              <a:t>Click to </a:t>
            </a:r>
            <a:r>
              <a:rPr kumimoji="0" lang="fr-FR" dirty="0" err="1" smtClean="0"/>
              <a:t>edit</a:t>
            </a:r>
            <a:r>
              <a:rPr kumimoji="0" lang="fr-FR" dirty="0" smtClean="0"/>
              <a:t> </a:t>
            </a:r>
            <a:r>
              <a:rPr kumimoji="0" lang="fr-FR" dirty="0" err="1" smtClean="0"/>
              <a:t>Subtitle</a:t>
            </a:r>
            <a:endParaRPr kumimoji="0" lang="en-US" dirty="0"/>
          </a:p>
        </p:txBody>
      </p:sp>
      <p:pic>
        <p:nvPicPr>
          <p:cNvPr id="37" name="Image 11"/>
          <p:cNvPicPr>
            <a:picLocks noChangeAspect="1"/>
          </p:cNvPicPr>
          <p:nvPr/>
        </p:nvPicPr>
        <p:blipFill>
          <a:blip r:embed="rId3" cstate="print"/>
          <a:stretch>
            <a:fillRect/>
          </a:stretch>
        </p:blipFill>
        <p:spPr>
          <a:xfrm>
            <a:off x="511200" y="432000"/>
            <a:ext cx="692307" cy="1440000"/>
          </a:xfrm>
          <a:prstGeom prst="rect">
            <a:avLst/>
          </a:prstGeom>
        </p:spPr>
      </p:pic>
      <p:sp>
        <p:nvSpPr>
          <p:cNvPr id="12"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3C140CD5-7FE0-4325-A649-63F01A8CBCFC}" type="datetimeFigureOut">
              <a:rPr lang="en-GB" smtClean="0"/>
              <a:t>01/02/2018</a:t>
            </a:fld>
            <a:endParaRPr lang="en-GB"/>
          </a:p>
        </p:txBody>
      </p:sp>
      <p:sp>
        <p:nvSpPr>
          <p:cNvPr id="13"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a:p>
        </p:txBody>
      </p:sp>
      <p:pic>
        <p:nvPicPr>
          <p:cNvPr id="10" name="Imag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4000" y="6055200"/>
            <a:ext cx="1742400" cy="578821"/>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eaLnBrk="1" latinLnBrk="0" hangingPunct="1">
              <a:defRPr/>
            </a:lvl1pPr>
            <a:lvl2pPr eaLnBrk="1" latinLnBrk="0" hangingPunct="1">
              <a:defRPr/>
            </a:lvl2pPr>
            <a:lvl3pPr eaLnBrk="1" latinLnBrk="0" hangingPunct="1">
              <a:defRPr/>
            </a:lvl3pPr>
            <a:lvl4pPr eaLnBrk="1" latinLnBrk="0" hangingPunct="1">
              <a:defRPr/>
            </a:lvl4pPr>
            <a:lvl5pPr eaLnBrk="1" latinLnBrk="0" hangingPunct="1">
              <a:defRPr/>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8"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3C140CD5-7FE0-4325-A649-63F01A8CBCFC}" type="datetimeFigureOut">
              <a:rPr lang="en-GB" smtClean="0"/>
              <a:t>01/02/2018</a:t>
            </a:fld>
            <a:endParaRPr lang="en-GB"/>
          </a:p>
        </p:txBody>
      </p:sp>
      <p:sp>
        <p:nvSpPr>
          <p:cNvPr id="9"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a:p>
        </p:txBody>
      </p:sp>
      <p:sp>
        <p:nvSpPr>
          <p:cNvPr id="10"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4DBA4320-113A-4BEE-A654-389C4380C06B}" type="slidenum">
              <a:rPr lang="en-GB" smtClean="0"/>
              <a:t>‹#›</a:t>
            </a:fld>
            <a:endParaRPr lang="en-GB"/>
          </a:p>
        </p:txBody>
      </p:sp>
      <p:sp>
        <p:nvSpPr>
          <p:cNvPr id="11" name="Title Placeholder 1"/>
          <p:cNvSpPr>
            <a:spLocks noGrp="1"/>
          </p:cNvSpPr>
          <p:nvPr>
            <p:ph type="title" hasCustomPrompt="1"/>
          </p:nvPr>
        </p:nvSpPr>
        <p:spPr>
          <a:xfrm>
            <a:off x="1080000" y="237600"/>
            <a:ext cx="7416000" cy="1022400"/>
          </a:xfrm>
          <a:prstGeom prst="rect">
            <a:avLst/>
          </a:prstGeom>
        </p:spPr>
        <p:txBody>
          <a:bodyPr vert="horz" lIns="91440" tIns="45720" rIns="91440" bIns="45720" rtlCol="0" anchor="ctr">
            <a:noAutofit/>
          </a:bodyPr>
          <a:lstStyle>
            <a:lvl1pPr>
              <a:defRPr/>
            </a:lvl1pPr>
          </a:lstStyle>
          <a:p>
            <a:r>
              <a:rPr lang="en-US" dirty="0" smtClean="0"/>
              <a:t>Click to edit Slide title</a:t>
            </a:r>
            <a:br>
              <a:rPr lang="en-US" dirty="0" smtClean="0"/>
            </a:br>
            <a:r>
              <a:rPr lang="en-US" dirty="0" smtClean="0"/>
              <a:t>Slide title can be extended to two lines</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1"/>
        </a:solidFill>
        <a:effectLst/>
      </p:bgPr>
    </p:bg>
    <p:spTree>
      <p:nvGrpSpPr>
        <p:cNvPr id="1" name=""/>
        <p:cNvGrpSpPr/>
        <p:nvPr/>
      </p:nvGrpSpPr>
      <p:grpSpPr>
        <a:xfrm>
          <a:off x="0" y="0"/>
          <a:ext cx="0" cy="0"/>
          <a:chOff x="0" y="0"/>
          <a:chExt cx="0" cy="0"/>
        </a:xfrm>
      </p:grpSpPr>
      <p:pic>
        <p:nvPicPr>
          <p:cNvPr id="7" name="Image 6"/>
          <p:cNvPicPr>
            <a:picLocks noChangeAspect="1"/>
          </p:cNvPicPr>
          <p:nvPr/>
        </p:nvPicPr>
        <p:blipFill>
          <a:blip r:embed="rId2" cstate="print"/>
          <a:stretch>
            <a:fillRect/>
          </a:stretch>
        </p:blipFill>
        <p:spPr>
          <a:xfrm>
            <a:off x="8193600" y="5328000"/>
            <a:ext cx="950407" cy="1530000"/>
          </a:xfrm>
          <a:prstGeom prst="rect">
            <a:avLst/>
          </a:prstGeom>
        </p:spPr>
      </p:pic>
      <p:pic>
        <p:nvPicPr>
          <p:cNvPr id="8" name="Image 7"/>
          <p:cNvPicPr>
            <a:picLocks noChangeAspect="1"/>
          </p:cNvPicPr>
          <p:nvPr/>
        </p:nvPicPr>
        <p:blipFill>
          <a:blip r:embed="rId3" cstate="print"/>
          <a:stretch>
            <a:fillRect/>
          </a:stretch>
        </p:blipFill>
        <p:spPr>
          <a:xfrm>
            <a:off x="579600" y="468000"/>
            <a:ext cx="692308" cy="1440000"/>
          </a:xfrm>
          <a:prstGeom prst="rect">
            <a:avLst/>
          </a:prstGeom>
        </p:spPr>
      </p:pic>
      <p:sp>
        <p:nvSpPr>
          <p:cNvPr id="9" name="Title 1"/>
          <p:cNvSpPr>
            <a:spLocks noGrp="1"/>
          </p:cNvSpPr>
          <p:nvPr>
            <p:ph type="title" hasCustomPrompt="1"/>
          </p:nvPr>
        </p:nvSpPr>
        <p:spPr>
          <a:xfrm>
            <a:off x="1260000" y="2928144"/>
            <a:ext cx="6624000" cy="1041311"/>
          </a:xfrm>
        </p:spPr>
        <p:txBody>
          <a:bodyPr anchor="ctr" anchorCtr="0">
            <a:spAutoFit/>
          </a:bodyPr>
          <a:lstStyle>
            <a:lvl1pPr algn="ctr">
              <a:lnSpc>
                <a:spcPts val="3700"/>
              </a:lnSpc>
              <a:defRPr sz="3700" b="0" i="0" cap="all" baseline="0">
                <a:solidFill>
                  <a:schemeClr val="bg1"/>
                </a:solidFill>
              </a:defRPr>
            </a:lvl1pPr>
          </a:lstStyle>
          <a:p>
            <a:r>
              <a:rPr lang="en-US" dirty="0" smtClean="0"/>
              <a:t>Click to edit Section Header title</a:t>
            </a:r>
            <a:endParaRPr lang="en-US" dirty="0"/>
          </a:p>
        </p:txBody>
      </p:sp>
      <p:sp>
        <p:nvSpPr>
          <p:cNvPr id="10"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chemeClr val="bg1"/>
                </a:solidFill>
                <a:latin typeface="Arial"/>
              </a:defRPr>
            </a:lvl1pPr>
          </a:lstStyle>
          <a:p>
            <a:fld id="{3C140CD5-7FE0-4325-A649-63F01A8CBCFC}" type="datetimeFigureOut">
              <a:rPr lang="en-GB" smtClean="0"/>
              <a:t>01/02/2018</a:t>
            </a:fld>
            <a:endParaRPr lang="en-GB"/>
          </a:p>
        </p:txBody>
      </p:sp>
      <p:sp>
        <p:nvSpPr>
          <p:cNvPr id="11"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chemeClr val="bg1"/>
                </a:solidFill>
                <a:latin typeface="Arial"/>
              </a:defRPr>
            </a:lvl1pPr>
          </a:lstStyle>
          <a:p>
            <a:endParaRPr lang="en-GB"/>
          </a:p>
        </p:txBody>
      </p:sp>
      <p:sp>
        <p:nvSpPr>
          <p:cNvPr id="12"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tx2"/>
                </a:solidFill>
                <a:latin typeface="Arial"/>
              </a:defRPr>
            </a:lvl1pPr>
          </a:lstStyle>
          <a:p>
            <a:fld id="{4DBA4320-113A-4BEE-A654-389C4380C06B}" type="slidenum">
              <a:rPr lang="en-GB" smtClean="0"/>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emf"/><Relationship Id="rId5" Type="http://schemas.openxmlformats.org/officeDocument/2006/relationships/image" Target="../media/image2.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0" name="Imag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93600" y="5328184"/>
            <a:ext cx="950407" cy="1529631"/>
          </a:xfrm>
          <a:prstGeom prst="rect">
            <a:avLst/>
          </a:prstGeom>
        </p:spPr>
      </p:pic>
      <p:sp>
        <p:nvSpPr>
          <p:cNvPr id="21" name="Rectangle 20"/>
          <p:cNvSpPr/>
          <p:nvPr/>
        </p:nvSpPr>
        <p:spPr bwMode="auto">
          <a:xfrm>
            <a:off x="504000" y="1306800"/>
            <a:ext cx="8154000" cy="0"/>
          </a:xfrm>
          <a:prstGeom prst="rect">
            <a:avLst/>
          </a:prstGeom>
          <a:noFill/>
          <a:ln w="6350" cap="flat" cmpd="sng" algn="ctr">
            <a:solidFill>
              <a:srgbClr val="727272"/>
            </a:solidFill>
            <a:prstDash val="solid"/>
            <a:miter lim="800000"/>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fr-FR" sz="2000" b="0" i="0" u="none" strike="noStrike" cap="none" normalizeH="0" baseline="0" smtClean="0">
              <a:ln>
                <a:noFill/>
              </a:ln>
              <a:solidFill>
                <a:schemeClr val="tx1"/>
              </a:solidFill>
              <a:effectLst/>
              <a:latin typeface="Helvetica 65 Medium" pitchFamily="34" charset="0"/>
            </a:endParaRPr>
          </a:p>
        </p:txBody>
      </p:sp>
      <p:pic>
        <p:nvPicPr>
          <p:cNvPr id="24" name="Image 7"/>
          <p:cNvPicPr>
            <a:picLocks noChangeAspect="1"/>
          </p:cNvPicPr>
          <p:nvPr/>
        </p:nvPicPr>
        <p:blipFill>
          <a:blip r:embed="rId6" cstate="print"/>
          <a:stretch>
            <a:fillRect/>
          </a:stretch>
        </p:blipFill>
        <p:spPr>
          <a:xfrm>
            <a:off x="500400" y="288000"/>
            <a:ext cx="458653" cy="954000"/>
          </a:xfrm>
          <a:prstGeom prst="rect">
            <a:avLst/>
          </a:prstGeom>
        </p:spPr>
      </p:pic>
      <p:sp>
        <p:nvSpPr>
          <p:cNvPr id="13" name="Text Placeholder 12"/>
          <p:cNvSpPr>
            <a:spLocks noGrp="1"/>
          </p:cNvSpPr>
          <p:nvPr>
            <p:ph type="body" idx="1"/>
          </p:nvPr>
        </p:nvSpPr>
        <p:spPr>
          <a:xfrm>
            <a:off x="468000" y="1602000"/>
            <a:ext cx="8218800" cy="452520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25" name="Title Placeholder 1"/>
          <p:cNvSpPr>
            <a:spLocks noGrp="1"/>
          </p:cNvSpPr>
          <p:nvPr>
            <p:ph type="title"/>
          </p:nvPr>
        </p:nvSpPr>
        <p:spPr>
          <a:xfrm>
            <a:off x="1080000" y="237600"/>
            <a:ext cx="7416000" cy="1022400"/>
          </a:xfrm>
          <a:prstGeom prst="rect">
            <a:avLst/>
          </a:prstGeom>
        </p:spPr>
        <p:txBody>
          <a:bodyPr vert="horz" lIns="91440" tIns="45720" rIns="91440" bIns="45720" rtlCol="0" anchor="ctr">
            <a:noAutofit/>
          </a:bodyPr>
          <a:lstStyle/>
          <a:p>
            <a:r>
              <a:rPr lang="en-US" dirty="0" smtClean="0"/>
              <a:t>Click to edit Slide title</a:t>
            </a:r>
            <a:br>
              <a:rPr lang="en-US" dirty="0" smtClean="0"/>
            </a:br>
            <a:r>
              <a:rPr lang="en-US" dirty="0" smtClean="0"/>
              <a:t>Slide title can be extended to two lines</a:t>
            </a:r>
            <a:endParaRPr lang="en-US" dirty="0"/>
          </a:p>
        </p:txBody>
      </p:sp>
      <p:sp>
        <p:nvSpPr>
          <p:cNvPr id="26" name="Date Placeholder 3"/>
          <p:cNvSpPr>
            <a:spLocks noGrp="1"/>
          </p:cNvSpPr>
          <p:nvPr>
            <p:ph type="dt" sz="half" idx="2"/>
          </p:nvPr>
        </p:nvSpPr>
        <p:spPr>
          <a:xfrm>
            <a:off x="403200" y="6411600"/>
            <a:ext cx="900000" cy="244800"/>
          </a:xfrm>
          <a:prstGeom prst="rect">
            <a:avLst/>
          </a:prstGeom>
        </p:spPr>
        <p:txBody>
          <a:bodyPr vert="horz" lIns="91440" tIns="45720" rIns="91440" bIns="45720" rtlCol="0" anchor="t" anchorCtr="0"/>
          <a:lstStyle>
            <a:lvl1pPr algn="l">
              <a:defRPr sz="1000" baseline="0">
                <a:solidFill>
                  <a:srgbClr val="727272"/>
                </a:solidFill>
                <a:latin typeface="Arial"/>
              </a:defRPr>
            </a:lvl1pPr>
          </a:lstStyle>
          <a:p>
            <a:fld id="{3C140CD5-7FE0-4325-A649-63F01A8CBCFC}" type="datetimeFigureOut">
              <a:rPr lang="en-GB" smtClean="0"/>
              <a:t>01/02/2018</a:t>
            </a:fld>
            <a:endParaRPr lang="en-GB"/>
          </a:p>
        </p:txBody>
      </p:sp>
      <p:sp>
        <p:nvSpPr>
          <p:cNvPr id="27" name="Footer Placeholder 4"/>
          <p:cNvSpPr>
            <a:spLocks noGrp="1"/>
          </p:cNvSpPr>
          <p:nvPr>
            <p:ph type="ftr" sz="quarter" idx="3"/>
          </p:nvPr>
        </p:nvSpPr>
        <p:spPr>
          <a:xfrm>
            <a:off x="1368000" y="6411600"/>
            <a:ext cx="4680000" cy="244800"/>
          </a:xfrm>
          <a:prstGeom prst="rect">
            <a:avLst/>
          </a:prstGeom>
        </p:spPr>
        <p:txBody>
          <a:bodyPr vert="horz" lIns="91440" tIns="45720" rIns="91440" bIns="45720" rtlCol="0" anchor="t" anchorCtr="0"/>
          <a:lstStyle>
            <a:lvl1pPr algn="l">
              <a:defRPr sz="1000" kern="1200" baseline="0">
                <a:solidFill>
                  <a:srgbClr val="727272"/>
                </a:solidFill>
                <a:latin typeface="Arial"/>
              </a:defRPr>
            </a:lvl1pPr>
          </a:lstStyle>
          <a:p>
            <a:endParaRPr lang="en-GB"/>
          </a:p>
        </p:txBody>
      </p:sp>
      <p:sp>
        <p:nvSpPr>
          <p:cNvPr id="41" name="Slide Number Placeholder 5"/>
          <p:cNvSpPr>
            <a:spLocks noGrp="1"/>
          </p:cNvSpPr>
          <p:nvPr>
            <p:ph type="sldNum" sz="quarter" idx="4"/>
          </p:nvPr>
        </p:nvSpPr>
        <p:spPr>
          <a:xfrm>
            <a:off x="8640000" y="6411600"/>
            <a:ext cx="342000" cy="244800"/>
          </a:xfrm>
          <a:prstGeom prst="rect">
            <a:avLst/>
          </a:prstGeom>
        </p:spPr>
        <p:txBody>
          <a:bodyPr vert="horz" wrap="none" lIns="91440" tIns="45720" rIns="91440" bIns="45720" rtlCol="0" anchor="t" anchorCtr="0"/>
          <a:lstStyle>
            <a:lvl1pPr algn="r">
              <a:defRPr sz="1000" baseline="0">
                <a:solidFill>
                  <a:schemeClr val="bg1"/>
                </a:solidFill>
                <a:latin typeface="Arial"/>
              </a:defRPr>
            </a:lvl1pPr>
          </a:lstStyle>
          <a:p>
            <a:fld id="{4DBA4320-113A-4BEE-A654-389C4380C06B}"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Lst>
  <p:txStyles>
    <p:titleStyle>
      <a:lvl1pPr algn="l" rtl="0" eaLnBrk="1" latinLnBrk="0" hangingPunct="1">
        <a:spcBef>
          <a:spcPct val="0"/>
        </a:spcBef>
        <a:buNone/>
        <a:defRPr kumimoji="0" sz="3200" kern="1200">
          <a:solidFill>
            <a:schemeClr val="tx1"/>
          </a:solidFill>
          <a:latin typeface="+mj-lt"/>
          <a:ea typeface="+mj-ea"/>
          <a:cs typeface="+mj-cs"/>
        </a:defRPr>
      </a:lvl1pPr>
    </p:titleStyle>
    <p:body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hart" Target="../charts/chart12.xml"/><Relationship Id="rId5" Type="http://schemas.openxmlformats.org/officeDocument/2006/relationships/chart" Target="../charts/chart11.xml"/><Relationship Id="rId4" Type="http://schemas.openxmlformats.org/officeDocument/2006/relationships/chart" Target="../charts/chart10.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twitter.com/OECD_Social" TargetMode="External"/><Relationship Id="rId7"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21.png"/><Relationship Id="rId5" Type="http://schemas.microsoft.com/office/2007/relationships/hdphoto" Target="../media/hdphoto2.wdp"/><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chart" Target="../charts/chart5.xml"/><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368000" y="2501105"/>
            <a:ext cx="6300000" cy="1246495"/>
          </a:xfrm>
        </p:spPr>
        <p:txBody>
          <a:bodyPr/>
          <a:lstStyle/>
          <a:p>
            <a:r>
              <a:rPr lang="en-GB" dirty="0" smtClean="0"/>
              <a:t>Macro outlook through 2070</a:t>
            </a:r>
            <a:endParaRPr lang="en-GB" dirty="0"/>
          </a:p>
        </p:txBody>
      </p:sp>
      <p:sp>
        <p:nvSpPr>
          <p:cNvPr id="6" name="Subtitle 5"/>
          <p:cNvSpPr>
            <a:spLocks noGrp="1"/>
          </p:cNvSpPr>
          <p:nvPr>
            <p:ph type="subTitle" idx="1"/>
          </p:nvPr>
        </p:nvSpPr>
        <p:spPr>
          <a:xfrm>
            <a:off x="1368000" y="3805200"/>
            <a:ext cx="6300000" cy="348813"/>
          </a:xfrm>
        </p:spPr>
        <p:txBody>
          <a:bodyPr/>
          <a:lstStyle/>
          <a:p>
            <a:r>
              <a:rPr lang="en-GB" dirty="0" smtClean="0"/>
              <a:t>Mark Pearson – WHO Europe</a:t>
            </a:r>
            <a:endParaRPr lang="en-GB" dirty="0"/>
          </a:p>
        </p:txBody>
      </p:sp>
    </p:spTree>
    <p:extLst>
      <p:ext uri="{BB962C8B-B14F-4D97-AF65-F5344CB8AC3E}">
        <p14:creationId xmlns:p14="http://schemas.microsoft.com/office/powerpoint/2010/main" val="42842796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 which will have </a:t>
            </a:r>
            <a:r>
              <a:rPr lang="en-GB" dirty="0" smtClean="0"/>
              <a:t>an impact </a:t>
            </a:r>
            <a:r>
              <a:rPr lang="en-GB" dirty="0" smtClean="0"/>
              <a:t>on health systems</a:t>
            </a:r>
            <a:endParaRPr lang="en-GB" dirty="0"/>
          </a:p>
        </p:txBody>
      </p:sp>
      <p:grpSp>
        <p:nvGrpSpPr>
          <p:cNvPr id="17" name="Group 16"/>
          <p:cNvGrpSpPr/>
          <p:nvPr/>
        </p:nvGrpSpPr>
        <p:grpSpPr>
          <a:xfrm>
            <a:off x="1407868" y="1772816"/>
            <a:ext cx="5909945" cy="4826389"/>
            <a:chOff x="0" y="0"/>
            <a:chExt cx="6281420" cy="5226440"/>
          </a:xfrm>
        </p:grpSpPr>
        <p:graphicFrame>
          <p:nvGraphicFramePr>
            <p:cNvPr id="18" name="Chart 17"/>
            <p:cNvGraphicFramePr>
              <a:graphicFrameLocks/>
            </p:cNvGraphicFramePr>
            <p:nvPr/>
          </p:nvGraphicFramePr>
          <p:xfrm>
            <a:off x="0" y="176800"/>
            <a:ext cx="2855040" cy="23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p:cNvGraphicFramePr>
              <a:graphicFrameLocks/>
            </p:cNvGraphicFramePr>
            <p:nvPr/>
          </p:nvGraphicFramePr>
          <p:xfrm>
            <a:off x="2855040" y="176800"/>
            <a:ext cx="2839800" cy="23432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Chart 19"/>
            <p:cNvGraphicFramePr>
              <a:graphicFrameLocks/>
            </p:cNvGraphicFramePr>
            <p:nvPr/>
          </p:nvGraphicFramePr>
          <p:xfrm>
            <a:off x="0" y="2462800"/>
            <a:ext cx="6281420" cy="27636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Chart 20"/>
            <p:cNvGraphicFramePr>
              <a:graphicFrameLocks/>
            </p:cNvGraphicFramePr>
            <p:nvPr/>
          </p:nvGraphicFramePr>
          <p:xfrm>
            <a:off x="2855040" y="2818520"/>
            <a:ext cx="2839800" cy="2406580"/>
          </p:xfrm>
          <a:graphic>
            <a:graphicData uri="http://schemas.openxmlformats.org/drawingml/2006/chart">
              <c:chart xmlns:c="http://schemas.openxmlformats.org/drawingml/2006/chart" xmlns:r="http://schemas.openxmlformats.org/officeDocument/2006/relationships" r:id="rId6"/>
            </a:graphicData>
          </a:graphic>
        </p:graphicFrame>
        <p:grpSp>
          <p:nvGrpSpPr>
            <p:cNvPr id="22" name="xlamLegendGroup0"/>
            <p:cNvGrpSpPr/>
            <p:nvPr/>
          </p:nvGrpSpPr>
          <p:grpSpPr>
            <a:xfrm>
              <a:off x="239935" y="0"/>
              <a:ext cx="5356939" cy="211814"/>
              <a:chOff x="239935" y="0"/>
              <a:chExt cx="5494099" cy="211814"/>
            </a:xfrm>
          </p:grpSpPr>
          <p:sp>
            <p:nvSpPr>
              <p:cNvPr id="23" name="xlamLegend0"/>
              <p:cNvSpPr/>
              <p:nvPr/>
            </p:nvSpPr>
            <p:spPr>
              <a:xfrm>
                <a:off x="239935" y="0"/>
                <a:ext cx="5494099" cy="176800"/>
              </a:xfrm>
              <a:prstGeom prst="rect">
                <a:avLst/>
              </a:prstGeom>
              <a:solidFill>
                <a:srgbClr val="EAEAEA"/>
              </a:solidFill>
              <a:ln w="0" cap="flat" cmpd="sng" algn="ctr">
                <a:noFill/>
                <a:prstDash val="solid"/>
              </a:ln>
              <a:effectLst/>
              <a:extLst>
                <a:ext uri="{91240B29-F687-4F45-9708-019B960494DF}">
                  <a14:hiddenLine xmlns:a14="http://schemas.microsoft.com/office/drawing/2010/main" w="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000"/>
              </a:p>
            </p:txBody>
          </p:sp>
          <p:grpSp>
            <p:nvGrpSpPr>
              <p:cNvPr id="24" name="xlamLegendEntry10"/>
              <p:cNvGrpSpPr/>
              <p:nvPr/>
            </p:nvGrpSpPr>
            <p:grpSpPr>
              <a:xfrm>
                <a:off x="1598835" y="52460"/>
                <a:ext cx="831544" cy="159354"/>
                <a:chOff x="1598835" y="52460"/>
                <a:chExt cx="831544" cy="159354"/>
              </a:xfrm>
            </p:grpSpPr>
            <p:cxnSp>
              <p:nvCxnSpPr>
                <p:cNvPr id="28" name="xlamLegendSymbol10"/>
                <p:cNvCxnSpPr/>
                <p:nvPr/>
              </p:nvCxnSpPr>
              <p:spPr>
                <a:xfrm>
                  <a:off x="1598835" y="97400"/>
                  <a:ext cx="324000" cy="0"/>
                </a:xfrm>
                <a:prstGeom prst="line">
                  <a:avLst/>
                </a:prstGeom>
                <a:ln w="19050">
                  <a:solidFill>
                    <a:srgbClr val="4F81BD"/>
                  </a:solidFill>
                  <a:prstDash val="solid"/>
                </a:ln>
              </p:spPr>
              <p:style>
                <a:lnRef idx="1">
                  <a:schemeClr val="accent1"/>
                </a:lnRef>
                <a:fillRef idx="0">
                  <a:schemeClr val="accent1"/>
                </a:fillRef>
                <a:effectRef idx="0">
                  <a:schemeClr val="accent1"/>
                </a:effectRef>
                <a:fontRef idx="minor">
                  <a:schemeClr val="tx1"/>
                </a:fontRef>
              </p:style>
            </p:cxnSp>
            <p:sp>
              <p:nvSpPr>
                <p:cNvPr id="29" name="xlamLegendText10"/>
                <p:cNvSpPr txBox="1"/>
                <p:nvPr/>
              </p:nvSpPr>
              <p:spPr>
                <a:xfrm>
                  <a:off x="1994835" y="52460"/>
                  <a:ext cx="435544" cy="159354"/>
                </a:xfrm>
                <a:prstGeom prst="rect">
                  <a:avLst/>
                </a:prstGeom>
                <a:noFill/>
                <a:ln w="9525" cmpd="sng">
                  <a:noFill/>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mpd="sng">
                      <a:solidFill>
                        <a:schemeClr val="lt1">
                          <a:shade val="50000"/>
                        </a:schemeClr>
                      </a:solidFill>
                    </a14:hiddenLine>
                  </a:ext>
                </a:extLst>
              </p:spPr>
              <p:style>
                <a:lnRef idx="0">
                  <a:scrgbClr r="0" g="0" b="0"/>
                </a:lnRef>
                <a:fillRef idx="0">
                  <a:scrgbClr r="0" g="0" b="0"/>
                </a:fillRef>
                <a:effectRef idx="0">
                  <a:scrgbClr r="0" g="0" b="0"/>
                </a:effectRef>
                <a:fontRef idx="minor">
                  <a:schemeClr val="dk1"/>
                </a:fontRef>
              </p:style>
              <p:txBody>
                <a:bodyPr vert="horz" wrap="square" lIns="0" tIns="0" rIns="0" bIns="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GB" sz="1000" b="0" i="0">
                      <a:solidFill>
                        <a:srgbClr val="000000"/>
                      </a:solidFill>
                      <a:latin typeface="Arial Narrow"/>
                    </a:rPr>
                    <a:t>Men</a:t>
                  </a:r>
                  <a:endParaRPr lang="en-GB" sz="800" b="0" i="0">
                    <a:solidFill>
                      <a:srgbClr val="000000"/>
                    </a:solidFill>
                    <a:latin typeface="Arial Narrow"/>
                  </a:endParaRPr>
                </a:p>
              </p:txBody>
            </p:sp>
          </p:grpSp>
          <p:grpSp>
            <p:nvGrpSpPr>
              <p:cNvPr id="25" name="xlamLegendEntry20"/>
              <p:cNvGrpSpPr/>
              <p:nvPr/>
            </p:nvGrpSpPr>
            <p:grpSpPr>
              <a:xfrm>
                <a:off x="3647016" y="43400"/>
                <a:ext cx="932627" cy="159354"/>
                <a:chOff x="3647016" y="43400"/>
                <a:chExt cx="932627" cy="159354"/>
              </a:xfrm>
            </p:grpSpPr>
            <p:cxnSp>
              <p:nvCxnSpPr>
                <p:cNvPr id="26" name="xlamLegendSymbol20"/>
                <p:cNvCxnSpPr/>
                <p:nvPr/>
              </p:nvCxnSpPr>
              <p:spPr>
                <a:xfrm>
                  <a:off x="3647016" y="97400"/>
                  <a:ext cx="324000" cy="0"/>
                </a:xfrm>
                <a:prstGeom prst="line">
                  <a:avLst/>
                </a:prstGeom>
                <a:ln w="19050">
                  <a:solidFill>
                    <a:srgbClr val="4F81BD"/>
                  </a:solidFill>
                  <a:prstDash val="dash"/>
                </a:ln>
              </p:spPr>
              <p:style>
                <a:lnRef idx="1">
                  <a:schemeClr val="accent1"/>
                </a:lnRef>
                <a:fillRef idx="0">
                  <a:schemeClr val="accent1"/>
                </a:fillRef>
                <a:effectRef idx="0">
                  <a:schemeClr val="accent1"/>
                </a:effectRef>
                <a:fontRef idx="minor">
                  <a:schemeClr val="tx1"/>
                </a:fontRef>
              </p:style>
            </p:cxnSp>
            <p:sp>
              <p:nvSpPr>
                <p:cNvPr id="27" name="xlamLegendText20"/>
                <p:cNvSpPr txBox="1"/>
                <p:nvPr/>
              </p:nvSpPr>
              <p:spPr>
                <a:xfrm>
                  <a:off x="4043017" y="43400"/>
                  <a:ext cx="536626" cy="159354"/>
                </a:xfrm>
                <a:prstGeom prst="rect">
                  <a:avLst/>
                </a:prstGeom>
                <a:noFill/>
                <a:ln w="9525" cmpd="sng">
                  <a:noFill/>
                </a:ln>
                <a:effectLst/>
                <a:extLst>
                  <a:ext uri="{909E8E84-426E-40DD-AFC4-6F175D3DCCD1}">
                    <a14:hiddenFill xmlns:a14="http://schemas.microsoft.com/office/drawing/2010/main">
                      <a:solidFill>
                        <a:schemeClr val="lt1"/>
                      </a:solidFill>
                    </a14:hiddenFill>
                  </a:ext>
                  <a:ext uri="{91240B29-F687-4F45-9708-019B960494DF}">
                    <a14:hiddenLine xmlns:a14="http://schemas.microsoft.com/office/drawing/2010/main" w="9525" cmpd="sng">
                      <a:solidFill>
                        <a:schemeClr val="lt1">
                          <a:shade val="50000"/>
                        </a:schemeClr>
                      </a:solidFill>
                    </a14:hiddenLine>
                  </a:ext>
                </a:extLst>
              </p:spPr>
              <p:style>
                <a:lnRef idx="0">
                  <a:scrgbClr r="0" g="0" b="0"/>
                </a:lnRef>
                <a:fillRef idx="0">
                  <a:scrgbClr r="0" g="0" b="0"/>
                </a:fillRef>
                <a:effectRef idx="0">
                  <a:scrgbClr r="0" g="0" b="0"/>
                </a:effectRef>
                <a:fontRef idx="minor">
                  <a:schemeClr val="dk1"/>
                </a:fontRef>
              </p:style>
              <p:txBody>
                <a:bodyPr vert="horz" wrap="square" lIns="0" tIns="0" rIns="0" bIns="0"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l"/>
                  <a:r>
                    <a:rPr lang="en-GB" sz="1000" b="0" i="0">
                      <a:solidFill>
                        <a:srgbClr val="000000"/>
                      </a:solidFill>
                      <a:latin typeface="Arial Narrow"/>
                    </a:rPr>
                    <a:t>Women</a:t>
                  </a:r>
                </a:p>
              </p:txBody>
            </p:sp>
          </p:grpSp>
        </p:grpSp>
      </p:grpSp>
      <p:sp>
        <p:nvSpPr>
          <p:cNvPr id="1024" name="Rectangle 1023"/>
          <p:cNvSpPr/>
          <p:nvPr/>
        </p:nvSpPr>
        <p:spPr>
          <a:xfrm>
            <a:off x="1230785" y="1368252"/>
            <a:ext cx="7056784" cy="923330"/>
          </a:xfrm>
          <a:prstGeom prst="rect">
            <a:avLst/>
          </a:prstGeom>
        </p:spPr>
        <p:txBody>
          <a:bodyPr wrap="square">
            <a:spAutoFit/>
          </a:bodyPr>
          <a:lstStyle/>
          <a:p>
            <a:r>
              <a:rPr lang="en-US" dirty="0"/>
              <a:t>Share of people reporting bad health by age, gender, and education								</a:t>
            </a:r>
          </a:p>
        </p:txBody>
      </p:sp>
    </p:spTree>
    <p:extLst>
      <p:ext uri="{BB962C8B-B14F-4D97-AF65-F5344CB8AC3E}">
        <p14:creationId xmlns:p14="http://schemas.microsoft.com/office/powerpoint/2010/main" val="1588103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18000" y="1844824"/>
            <a:ext cx="4186808" cy="1656184"/>
          </a:xfrm>
        </p:spPr>
        <p:txBody>
          <a:bodyPr>
            <a:normAutofit/>
          </a:bodyPr>
          <a:lstStyle/>
          <a:p>
            <a:r>
              <a:rPr lang="en-GB" sz="2400" dirty="0"/>
              <a:t>2008 economic crisis affected health </a:t>
            </a:r>
            <a:r>
              <a:rPr lang="en-GB" sz="2400" dirty="0" smtClean="0"/>
              <a:t>spending in the short term …</a:t>
            </a:r>
          </a:p>
        </p:txBody>
      </p:sp>
      <p:sp>
        <p:nvSpPr>
          <p:cNvPr id="3" name="Slide Number Placeholder 2"/>
          <p:cNvSpPr>
            <a:spLocks noGrp="1"/>
          </p:cNvSpPr>
          <p:nvPr>
            <p:ph type="sldNum" sz="quarter" idx="4"/>
          </p:nvPr>
        </p:nvSpPr>
        <p:spPr/>
        <p:txBody>
          <a:bodyPr/>
          <a:lstStyle/>
          <a:p>
            <a:fld id="{C0DE68E3-53E7-459D-804F-F5354EBAED4E}" type="slidenum">
              <a:rPr lang="en-GB" smtClean="0"/>
              <a:t>11</a:t>
            </a:fld>
            <a:endParaRPr lang="en-GB"/>
          </a:p>
        </p:txBody>
      </p:sp>
      <p:sp>
        <p:nvSpPr>
          <p:cNvPr id="4" name="Title 3"/>
          <p:cNvSpPr>
            <a:spLocks noGrp="1"/>
          </p:cNvSpPr>
          <p:nvPr>
            <p:ph type="title"/>
          </p:nvPr>
        </p:nvSpPr>
        <p:spPr/>
        <p:txBody>
          <a:bodyPr/>
          <a:lstStyle/>
          <a:p>
            <a:r>
              <a:rPr lang="en-GB" dirty="0" smtClean="0"/>
              <a:t>Health </a:t>
            </a:r>
            <a:r>
              <a:rPr lang="en-GB" dirty="0"/>
              <a:t>spending will continue to rise</a:t>
            </a:r>
          </a:p>
        </p:txBody>
      </p:sp>
      <p:grpSp>
        <p:nvGrpSpPr>
          <p:cNvPr id="7" name="Group 6"/>
          <p:cNvGrpSpPr/>
          <p:nvPr/>
        </p:nvGrpSpPr>
        <p:grpSpPr>
          <a:xfrm>
            <a:off x="4669179" y="4117722"/>
            <a:ext cx="5419814" cy="2207307"/>
            <a:chOff x="312223" y="3091780"/>
            <a:chExt cx="2329261" cy="2366972"/>
          </a:xfrm>
        </p:grpSpPr>
        <p:sp>
          <p:nvSpPr>
            <p:cNvPr id="8" name="TextBox 7"/>
            <p:cNvSpPr txBox="1"/>
            <p:nvPr/>
          </p:nvSpPr>
          <p:spPr>
            <a:xfrm>
              <a:off x="312224" y="5233328"/>
              <a:ext cx="1123684" cy="225424"/>
            </a:xfrm>
            <a:prstGeom prst="rect">
              <a:avLst/>
            </a:prstGeom>
            <a:noFill/>
          </p:spPr>
          <p:txBody>
            <a:bodyPr wrap="square" rtlCol="0">
              <a:spAutoFit/>
            </a:bodyPr>
            <a:lstStyle/>
            <a:p>
              <a:r>
                <a:rPr lang="en-GB" sz="1200" dirty="0" smtClean="0">
                  <a:solidFill>
                    <a:srgbClr val="595959"/>
                  </a:solidFill>
                </a:rPr>
                <a:t>2010</a:t>
              </a:r>
              <a:endParaRPr lang="en-GB" sz="1200" dirty="0">
                <a:solidFill>
                  <a:srgbClr val="595959"/>
                </a:solidFill>
              </a:endParaRPr>
            </a:p>
          </p:txBody>
        </p:sp>
        <p:sp>
          <p:nvSpPr>
            <p:cNvPr id="9" name="TextBox 8"/>
            <p:cNvSpPr txBox="1"/>
            <p:nvPr/>
          </p:nvSpPr>
          <p:spPr>
            <a:xfrm>
              <a:off x="896282" y="5233328"/>
              <a:ext cx="1146793" cy="225424"/>
            </a:xfrm>
            <a:prstGeom prst="rect">
              <a:avLst/>
            </a:prstGeom>
            <a:noFill/>
          </p:spPr>
          <p:txBody>
            <a:bodyPr wrap="square" rtlCol="0">
              <a:spAutoFit/>
            </a:bodyPr>
            <a:lstStyle/>
            <a:p>
              <a:r>
                <a:rPr lang="en-GB" sz="1200" dirty="0" smtClean="0">
                  <a:solidFill>
                    <a:srgbClr val="595959"/>
                  </a:solidFill>
                </a:rPr>
                <a:t>2030</a:t>
              </a:r>
              <a:endParaRPr lang="en-GB" sz="1200" dirty="0">
                <a:solidFill>
                  <a:srgbClr val="595959"/>
                </a:solidFill>
              </a:endParaRPr>
            </a:p>
          </p:txBody>
        </p:sp>
        <p:sp>
          <p:nvSpPr>
            <p:cNvPr id="10" name="TextBox 9"/>
            <p:cNvSpPr txBox="1"/>
            <p:nvPr/>
          </p:nvSpPr>
          <p:spPr>
            <a:xfrm>
              <a:off x="1517800" y="5233328"/>
              <a:ext cx="1123684" cy="225424"/>
            </a:xfrm>
            <a:prstGeom prst="rect">
              <a:avLst/>
            </a:prstGeom>
            <a:noFill/>
          </p:spPr>
          <p:txBody>
            <a:bodyPr wrap="square" rtlCol="0">
              <a:spAutoFit/>
            </a:bodyPr>
            <a:lstStyle/>
            <a:p>
              <a:r>
                <a:rPr lang="en-GB" sz="1200" dirty="0" smtClean="0">
                  <a:solidFill>
                    <a:srgbClr val="595959"/>
                  </a:solidFill>
                </a:rPr>
                <a:t>2060</a:t>
              </a:r>
              <a:endParaRPr lang="en-GB" sz="1200" dirty="0">
                <a:solidFill>
                  <a:srgbClr val="595959"/>
                </a:solidFill>
              </a:endParaRPr>
            </a:p>
          </p:txBody>
        </p:sp>
        <p:grpSp>
          <p:nvGrpSpPr>
            <p:cNvPr id="11" name="Group 10"/>
            <p:cNvGrpSpPr/>
            <p:nvPr/>
          </p:nvGrpSpPr>
          <p:grpSpPr>
            <a:xfrm>
              <a:off x="312223" y="3091780"/>
              <a:ext cx="1730852" cy="2107868"/>
              <a:chOff x="312223" y="3091780"/>
              <a:chExt cx="1730852" cy="2107868"/>
            </a:xfrm>
          </p:grpSpPr>
          <p:pic>
            <p:nvPicPr>
              <p:cNvPr id="12" name="Picture 5"/>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12223" y="3410124"/>
                <a:ext cx="1730852" cy="1789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470224" y="4047167"/>
                <a:ext cx="219722" cy="365472"/>
              </a:xfrm>
              <a:prstGeom prst="rect">
                <a:avLst/>
              </a:prstGeom>
              <a:noFill/>
            </p:spPr>
            <p:txBody>
              <a:bodyPr wrap="square" rtlCol="0">
                <a:spAutoFit/>
              </a:bodyPr>
              <a:lstStyle/>
              <a:p>
                <a:r>
                  <a:rPr lang="en-GB" dirty="0" smtClean="0">
                    <a:solidFill>
                      <a:srgbClr val="008080"/>
                    </a:solidFill>
                  </a:rPr>
                  <a:t>6%</a:t>
                </a:r>
                <a:endParaRPr lang="en-GB" dirty="0">
                  <a:solidFill>
                    <a:srgbClr val="008080"/>
                  </a:solidFill>
                </a:endParaRPr>
              </a:p>
            </p:txBody>
          </p:sp>
          <p:sp>
            <p:nvSpPr>
              <p:cNvPr id="14" name="TextBox 13"/>
              <p:cNvSpPr txBox="1"/>
              <p:nvPr/>
            </p:nvSpPr>
            <p:spPr>
              <a:xfrm>
                <a:off x="1046471" y="3651119"/>
                <a:ext cx="262356" cy="396048"/>
              </a:xfrm>
              <a:prstGeom prst="rect">
                <a:avLst/>
              </a:prstGeom>
              <a:noFill/>
            </p:spPr>
            <p:txBody>
              <a:bodyPr wrap="square" rtlCol="0">
                <a:spAutoFit/>
              </a:bodyPr>
              <a:lstStyle/>
              <a:p>
                <a:r>
                  <a:rPr lang="en-GB" dirty="0">
                    <a:solidFill>
                      <a:srgbClr val="008080"/>
                    </a:solidFill>
                  </a:rPr>
                  <a:t>9</a:t>
                </a:r>
                <a:r>
                  <a:rPr lang="en-GB" dirty="0" smtClean="0">
                    <a:solidFill>
                      <a:srgbClr val="008080"/>
                    </a:solidFill>
                  </a:rPr>
                  <a:t>%</a:t>
                </a:r>
                <a:endParaRPr lang="en-GB" dirty="0">
                  <a:solidFill>
                    <a:srgbClr val="008080"/>
                  </a:solidFill>
                </a:endParaRPr>
              </a:p>
            </p:txBody>
          </p:sp>
          <p:sp>
            <p:nvSpPr>
              <p:cNvPr id="15" name="TextBox 14"/>
              <p:cNvSpPr txBox="1"/>
              <p:nvPr/>
            </p:nvSpPr>
            <p:spPr>
              <a:xfrm>
                <a:off x="1622176" y="3091780"/>
                <a:ext cx="277708" cy="365472"/>
              </a:xfrm>
              <a:prstGeom prst="rect">
                <a:avLst/>
              </a:prstGeom>
              <a:noFill/>
            </p:spPr>
            <p:txBody>
              <a:bodyPr wrap="square" rtlCol="0">
                <a:spAutoFit/>
              </a:bodyPr>
              <a:lstStyle/>
              <a:p>
                <a:r>
                  <a:rPr lang="en-GB" dirty="0" smtClean="0">
                    <a:solidFill>
                      <a:srgbClr val="008080"/>
                    </a:solidFill>
                  </a:rPr>
                  <a:t>14%</a:t>
                </a:r>
                <a:endParaRPr lang="en-GB" dirty="0">
                  <a:solidFill>
                    <a:srgbClr val="008080"/>
                  </a:solidFill>
                </a:endParaRPr>
              </a:p>
            </p:txBody>
          </p:sp>
        </p:grpSp>
      </p:grpSp>
      <p:sp>
        <p:nvSpPr>
          <p:cNvPr id="17" name="TextBox 16"/>
          <p:cNvSpPr txBox="1"/>
          <p:nvPr/>
        </p:nvSpPr>
        <p:spPr>
          <a:xfrm>
            <a:off x="4770540" y="3759836"/>
            <a:ext cx="4435149" cy="646331"/>
          </a:xfrm>
          <a:prstGeom prst="rect">
            <a:avLst/>
          </a:prstGeom>
          <a:noFill/>
        </p:spPr>
        <p:txBody>
          <a:bodyPr wrap="square" rtlCol="0">
            <a:spAutoFit/>
          </a:bodyPr>
          <a:lstStyle/>
          <a:p>
            <a:r>
              <a:rPr lang="en-GB" dirty="0" smtClean="0">
                <a:solidFill>
                  <a:schemeClr val="tx2"/>
                </a:solidFill>
                <a:latin typeface="Arial Narrow" panose="020B0606020202030204" pitchFamily="34" charset="0"/>
              </a:rPr>
              <a:t>Public health spending as %  of GDP </a:t>
            </a:r>
            <a:r>
              <a:rPr lang="en-GB" i="1" dirty="0" smtClean="0">
                <a:solidFill>
                  <a:schemeClr val="tx2"/>
                </a:solidFill>
                <a:latin typeface="Arial Narrow" panose="020B0606020202030204" pitchFamily="34" charset="0"/>
              </a:rPr>
              <a:t>without effective cost containment</a:t>
            </a:r>
          </a:p>
        </p:txBody>
      </p:sp>
      <p:sp>
        <p:nvSpPr>
          <p:cNvPr id="18" name="Rectangle 17"/>
          <p:cNvSpPr/>
          <p:nvPr/>
        </p:nvSpPr>
        <p:spPr>
          <a:xfrm>
            <a:off x="4499992" y="6531696"/>
            <a:ext cx="4572000" cy="276999"/>
          </a:xfrm>
          <a:prstGeom prst="rect">
            <a:avLst/>
          </a:prstGeom>
        </p:spPr>
        <p:txBody>
          <a:bodyPr>
            <a:spAutoFit/>
          </a:bodyPr>
          <a:lstStyle/>
          <a:p>
            <a:r>
              <a:rPr lang="en-GB" sz="1200" dirty="0">
                <a:latin typeface="Arial Narrow" panose="020B0606020202030204" pitchFamily="34" charset="0"/>
              </a:rPr>
              <a:t>Based on: OECD De La </a:t>
            </a:r>
            <a:r>
              <a:rPr lang="en-GB" sz="1200" dirty="0" err="1">
                <a:latin typeface="Arial Narrow" panose="020B0606020202030204" pitchFamily="34" charset="0"/>
              </a:rPr>
              <a:t>Maisonneuve</a:t>
            </a:r>
            <a:r>
              <a:rPr lang="en-GB" sz="1200" dirty="0">
                <a:latin typeface="Arial Narrow" panose="020B0606020202030204" pitchFamily="34" charset="0"/>
              </a:rPr>
              <a:t> &amp; Oliveira Martins, </a:t>
            </a:r>
            <a:r>
              <a:rPr lang="en-GB" sz="1200" dirty="0" smtClean="0">
                <a:latin typeface="Arial Narrow" panose="020B0606020202030204" pitchFamily="34" charset="0"/>
              </a:rPr>
              <a:t>2013</a:t>
            </a:r>
            <a:endParaRPr lang="en-GB" sz="1200" dirty="0">
              <a:latin typeface="Arial Narrow" panose="020B0606020202030204" pitchFamily="34" charset="0"/>
            </a:endParaRPr>
          </a:p>
        </p:txBody>
      </p:sp>
      <p:pic>
        <p:nvPicPr>
          <p:cNvPr id="1026" name="Picture 2" descr="Health-spending-growth_OECDHealthStatistics2017"/>
          <p:cNvPicPr>
            <a:picLocks noChangeAspect="1" noChangeArrowheads="1"/>
          </p:cNvPicPr>
          <p:nvPr/>
        </p:nvPicPr>
        <p:blipFill rotWithShape="1">
          <a:blip r:embed="rId4">
            <a:extLst>
              <a:ext uri="{28A0092B-C50C-407E-A947-70E740481C1C}">
                <a14:useLocalDpi xmlns:a14="http://schemas.microsoft.com/office/drawing/2010/main" val="0"/>
              </a:ext>
            </a:extLst>
          </a:blip>
          <a:srcRect t="9107" b="8444"/>
          <a:stretch/>
        </p:blipFill>
        <p:spPr bwMode="auto">
          <a:xfrm>
            <a:off x="333985" y="1628801"/>
            <a:ext cx="4335194" cy="289030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48189" y="1305634"/>
            <a:ext cx="4572000" cy="369332"/>
          </a:xfrm>
          <a:prstGeom prst="rect">
            <a:avLst/>
          </a:prstGeom>
        </p:spPr>
        <p:txBody>
          <a:bodyPr>
            <a:spAutoFit/>
          </a:bodyPr>
          <a:lstStyle/>
          <a:p>
            <a:r>
              <a:rPr lang="en-GB" dirty="0" smtClean="0">
                <a:solidFill>
                  <a:schemeClr val="tx2"/>
                </a:solidFill>
                <a:latin typeface="Arial Narrow" panose="020B0606020202030204" pitchFamily="34" charset="0"/>
              </a:rPr>
              <a:t>Average OECD health spending and GDP growth</a:t>
            </a:r>
            <a:endParaRPr lang="en-GB" i="1" dirty="0">
              <a:solidFill>
                <a:schemeClr val="tx2"/>
              </a:solidFill>
              <a:latin typeface="Arial Narrow" panose="020B0606020202030204" pitchFamily="34" charset="0"/>
            </a:endParaRPr>
          </a:p>
        </p:txBody>
      </p:sp>
      <p:sp>
        <p:nvSpPr>
          <p:cNvPr id="19" name="Content Placeholder 1"/>
          <p:cNvSpPr txBox="1">
            <a:spLocks/>
          </p:cNvSpPr>
          <p:nvPr/>
        </p:nvSpPr>
        <p:spPr>
          <a:xfrm>
            <a:off x="482371" y="4639331"/>
            <a:ext cx="4186808" cy="1656184"/>
          </a:xfrm>
          <a:prstGeom prst="rect">
            <a:avLst/>
          </a:prstGeom>
        </p:spPr>
        <p:txBody>
          <a:bodyPr vert="horz">
            <a:normAutofit/>
          </a:bodyPr>
          <a:lstStyle>
            <a:lvl1pPr marL="342000" indent="-342000" algn="l" rtl="0" eaLnBrk="1" latinLnBrk="0" hangingPunct="1">
              <a:spcBef>
                <a:spcPts val="768"/>
              </a:spcBef>
              <a:buClr>
                <a:schemeClr val="tx1"/>
              </a:buClr>
              <a:buFont typeface="Arial" pitchFamily="34" charset="0"/>
              <a:buChar char="•"/>
              <a:defRPr kumimoji="0" sz="3200" kern="1200">
                <a:solidFill>
                  <a:schemeClr val="tx1"/>
                </a:solidFill>
                <a:latin typeface="+mn-lt"/>
                <a:ea typeface="+mn-ea"/>
                <a:cs typeface="+mn-cs"/>
              </a:defRPr>
            </a:lvl1pPr>
            <a:lvl2pPr marL="741600" indent="-284400" algn="l" rtl="0" eaLnBrk="1" latinLnBrk="0" hangingPunct="1">
              <a:spcBef>
                <a:spcPts val="672"/>
              </a:spcBef>
              <a:buClr>
                <a:schemeClr val="tx1"/>
              </a:buClr>
              <a:buFont typeface="Arial" pitchFamily="34" charset="0"/>
              <a:buChar char="–"/>
              <a:defRPr kumimoji="0" sz="2800" kern="1200">
                <a:solidFill>
                  <a:schemeClr val="tx1"/>
                </a:solidFill>
                <a:latin typeface="+mn-lt"/>
                <a:ea typeface="+mn-ea"/>
                <a:cs typeface="+mn-cs"/>
              </a:defRPr>
            </a:lvl2pPr>
            <a:lvl3pPr marL="1144800" indent="-230400" algn="l" rtl="0" eaLnBrk="1" latinLnBrk="0" hangingPunct="1">
              <a:spcBef>
                <a:spcPts val="576"/>
              </a:spcBef>
              <a:buClr>
                <a:schemeClr val="tx1"/>
              </a:buClr>
              <a:buFont typeface="Arial" pitchFamily="34" charset="0"/>
              <a:buChar char="•"/>
              <a:defRPr kumimoji="0" sz="2400" kern="1200">
                <a:solidFill>
                  <a:schemeClr val="tx1"/>
                </a:solidFill>
                <a:latin typeface="+mn-lt"/>
                <a:ea typeface="+mn-ea"/>
                <a:cs typeface="+mn-cs"/>
              </a:defRPr>
            </a:lvl3pPr>
            <a:lvl4pPr marL="16020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4pPr>
            <a:lvl5pPr marL="2059200" indent="-230400" algn="l" rtl="0" eaLnBrk="1" latinLnBrk="0" hangingPunct="1">
              <a:spcBef>
                <a:spcPts val="480"/>
              </a:spcBef>
              <a:buClr>
                <a:schemeClr val="tx1"/>
              </a:buClr>
              <a:buFont typeface="Arial" pitchFamily="34" charset="0"/>
              <a:buChar char="»"/>
              <a:defRPr kumimoji="0" sz="2000" kern="1200">
                <a:solidFill>
                  <a:schemeClr val="tx1"/>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a:lstStyle>
          <a:p>
            <a:r>
              <a:rPr lang="en-GB" sz="2400" dirty="0" smtClean="0"/>
              <a:t>… but medium to long-term projections point to continued growth</a:t>
            </a:r>
          </a:p>
          <a:p>
            <a:pPr marL="0" indent="0" algn="ctr">
              <a:buNone/>
            </a:pPr>
            <a:r>
              <a:rPr lang="en-GB" sz="2400" b="1" dirty="0" smtClean="0"/>
              <a:t>What are the options? </a:t>
            </a:r>
          </a:p>
        </p:txBody>
      </p:sp>
    </p:spTree>
    <p:extLst>
      <p:ext uri="{BB962C8B-B14F-4D97-AF65-F5344CB8AC3E}">
        <p14:creationId xmlns:p14="http://schemas.microsoft.com/office/powerpoint/2010/main" val="30491697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632" y="476672"/>
            <a:ext cx="9144000" cy="648072"/>
          </a:xfrm>
        </p:spPr>
        <p:txBody>
          <a:bodyPr/>
          <a:lstStyle/>
          <a:p>
            <a:r>
              <a:rPr lang="en-GB" sz="3200" dirty="0" smtClean="0"/>
              <a:t>But the uncertainty is huge …</a:t>
            </a:r>
            <a:endParaRPr lang="en-US" sz="3200" dirty="0">
              <a:solidFill>
                <a:schemeClr val="bg1">
                  <a:lumMod val="50000"/>
                </a:schemeClr>
              </a:solidFill>
            </a:endParaRPr>
          </a:p>
        </p:txBody>
      </p:sp>
      <p:sp>
        <p:nvSpPr>
          <p:cNvPr id="8" name="Freeform 7"/>
          <p:cNvSpPr/>
          <p:nvPr/>
        </p:nvSpPr>
        <p:spPr>
          <a:xfrm>
            <a:off x="3285345" y="1692428"/>
            <a:ext cx="1675399" cy="1116933"/>
          </a:xfrm>
          <a:custGeom>
            <a:avLst/>
            <a:gdLst>
              <a:gd name="connsiteX0" fmla="*/ 0 w 1675399"/>
              <a:gd name="connsiteY0" fmla="*/ 111693 h 1116933"/>
              <a:gd name="connsiteX1" fmla="*/ 32714 w 1675399"/>
              <a:gd name="connsiteY1" fmla="*/ 32714 h 1116933"/>
              <a:gd name="connsiteX2" fmla="*/ 111693 w 1675399"/>
              <a:gd name="connsiteY2" fmla="*/ 0 h 1116933"/>
              <a:gd name="connsiteX3" fmla="*/ 1563706 w 1675399"/>
              <a:gd name="connsiteY3" fmla="*/ 0 h 1116933"/>
              <a:gd name="connsiteX4" fmla="*/ 1642685 w 1675399"/>
              <a:gd name="connsiteY4" fmla="*/ 32714 h 1116933"/>
              <a:gd name="connsiteX5" fmla="*/ 1675399 w 1675399"/>
              <a:gd name="connsiteY5" fmla="*/ 111693 h 1116933"/>
              <a:gd name="connsiteX6" fmla="*/ 1675399 w 1675399"/>
              <a:gd name="connsiteY6" fmla="*/ 1005240 h 1116933"/>
              <a:gd name="connsiteX7" fmla="*/ 1642685 w 1675399"/>
              <a:gd name="connsiteY7" fmla="*/ 1084219 h 1116933"/>
              <a:gd name="connsiteX8" fmla="*/ 1563706 w 1675399"/>
              <a:gd name="connsiteY8" fmla="*/ 1116933 h 1116933"/>
              <a:gd name="connsiteX9" fmla="*/ 111693 w 1675399"/>
              <a:gd name="connsiteY9" fmla="*/ 1116933 h 1116933"/>
              <a:gd name="connsiteX10" fmla="*/ 32714 w 1675399"/>
              <a:gd name="connsiteY10" fmla="*/ 1084219 h 1116933"/>
              <a:gd name="connsiteX11" fmla="*/ 0 w 1675399"/>
              <a:gd name="connsiteY11" fmla="*/ 1005240 h 1116933"/>
              <a:gd name="connsiteX12" fmla="*/ 0 w 1675399"/>
              <a:gd name="connsiteY12" fmla="*/ 111693 h 11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5399" h="1116933">
                <a:moveTo>
                  <a:pt x="0" y="111693"/>
                </a:moveTo>
                <a:cubicBezTo>
                  <a:pt x="0" y="82070"/>
                  <a:pt x="11768" y="53661"/>
                  <a:pt x="32714" y="32714"/>
                </a:cubicBezTo>
                <a:cubicBezTo>
                  <a:pt x="53661" y="11768"/>
                  <a:pt x="82070" y="0"/>
                  <a:pt x="111693" y="0"/>
                </a:cubicBezTo>
                <a:lnTo>
                  <a:pt x="1563706" y="0"/>
                </a:lnTo>
                <a:cubicBezTo>
                  <a:pt x="1593329" y="0"/>
                  <a:pt x="1621738" y="11768"/>
                  <a:pt x="1642685" y="32714"/>
                </a:cubicBezTo>
                <a:cubicBezTo>
                  <a:pt x="1663631" y="53661"/>
                  <a:pt x="1675399" y="82070"/>
                  <a:pt x="1675399" y="111693"/>
                </a:cubicBezTo>
                <a:lnTo>
                  <a:pt x="1675399" y="1005240"/>
                </a:lnTo>
                <a:cubicBezTo>
                  <a:pt x="1675399" y="1034863"/>
                  <a:pt x="1663631" y="1063272"/>
                  <a:pt x="1642685" y="1084219"/>
                </a:cubicBezTo>
                <a:cubicBezTo>
                  <a:pt x="1621738" y="1105166"/>
                  <a:pt x="1593329" y="1116933"/>
                  <a:pt x="1563706" y="1116933"/>
                </a:cubicBezTo>
                <a:lnTo>
                  <a:pt x="111693" y="1116933"/>
                </a:lnTo>
                <a:cubicBezTo>
                  <a:pt x="82070" y="1116933"/>
                  <a:pt x="53661" y="1105165"/>
                  <a:pt x="32714" y="1084219"/>
                </a:cubicBezTo>
                <a:cubicBezTo>
                  <a:pt x="11768" y="1063272"/>
                  <a:pt x="0" y="1034863"/>
                  <a:pt x="0" y="1005240"/>
                </a:cubicBezTo>
                <a:lnTo>
                  <a:pt x="0" y="111693"/>
                </a:lnTo>
                <a:close/>
              </a:path>
            </a:pathLst>
          </a:custGeom>
          <a:solidFill>
            <a:srgbClr val="CCECF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8914" tIns="108914" rIns="108914" bIns="108914" numCol="1" spcCol="1270" anchor="ctr" anchorCtr="0">
            <a:noAutofit/>
          </a:bodyPr>
          <a:lstStyle/>
          <a:p>
            <a:pPr lvl="0" algn="ctr" defTabSz="889000">
              <a:lnSpc>
                <a:spcPct val="90000"/>
              </a:lnSpc>
              <a:spcBef>
                <a:spcPct val="0"/>
              </a:spcBef>
              <a:spcAft>
                <a:spcPct val="35000"/>
              </a:spcAft>
            </a:pPr>
            <a:r>
              <a:rPr lang="en-GB" sz="2000" kern="1200" baseline="0" dirty="0" smtClean="0">
                <a:solidFill>
                  <a:schemeClr val="accent2"/>
                </a:solidFill>
              </a:rPr>
              <a:t>Health care expenditure</a:t>
            </a:r>
            <a:endParaRPr lang="en-US" sz="2000" kern="1200" baseline="0" dirty="0">
              <a:solidFill>
                <a:schemeClr val="accent2"/>
              </a:solidFill>
            </a:endParaRPr>
          </a:p>
        </p:txBody>
      </p:sp>
      <p:sp>
        <p:nvSpPr>
          <p:cNvPr id="9" name="Freeform 8"/>
          <p:cNvSpPr/>
          <p:nvPr/>
        </p:nvSpPr>
        <p:spPr>
          <a:xfrm>
            <a:off x="1934864" y="2809361"/>
            <a:ext cx="2188180" cy="356000"/>
          </a:xfrm>
          <a:custGeom>
            <a:avLst/>
            <a:gdLst/>
            <a:ahLst/>
            <a:cxnLst/>
            <a:rect l="0" t="0" r="0" b="0"/>
            <a:pathLst>
              <a:path>
                <a:moveTo>
                  <a:pt x="2188180" y="0"/>
                </a:moveTo>
                <a:lnTo>
                  <a:pt x="2188180" y="178000"/>
                </a:lnTo>
                <a:lnTo>
                  <a:pt x="0" y="178000"/>
                </a:lnTo>
                <a:lnTo>
                  <a:pt x="0" y="356000"/>
                </a:lnTo>
              </a:path>
            </a:pathLst>
          </a:custGeom>
          <a:noFill/>
          <a:ln>
            <a:solidFill>
              <a:srgbClr val="002060"/>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0" name="Freeform 9"/>
          <p:cNvSpPr/>
          <p:nvPr/>
        </p:nvSpPr>
        <p:spPr>
          <a:xfrm>
            <a:off x="1097165" y="3165361"/>
            <a:ext cx="1675399" cy="1116933"/>
          </a:xfrm>
          <a:custGeom>
            <a:avLst/>
            <a:gdLst>
              <a:gd name="connsiteX0" fmla="*/ 0 w 1675399"/>
              <a:gd name="connsiteY0" fmla="*/ 111693 h 1116933"/>
              <a:gd name="connsiteX1" fmla="*/ 32714 w 1675399"/>
              <a:gd name="connsiteY1" fmla="*/ 32714 h 1116933"/>
              <a:gd name="connsiteX2" fmla="*/ 111693 w 1675399"/>
              <a:gd name="connsiteY2" fmla="*/ 0 h 1116933"/>
              <a:gd name="connsiteX3" fmla="*/ 1563706 w 1675399"/>
              <a:gd name="connsiteY3" fmla="*/ 0 h 1116933"/>
              <a:gd name="connsiteX4" fmla="*/ 1642685 w 1675399"/>
              <a:gd name="connsiteY4" fmla="*/ 32714 h 1116933"/>
              <a:gd name="connsiteX5" fmla="*/ 1675399 w 1675399"/>
              <a:gd name="connsiteY5" fmla="*/ 111693 h 1116933"/>
              <a:gd name="connsiteX6" fmla="*/ 1675399 w 1675399"/>
              <a:gd name="connsiteY6" fmla="*/ 1005240 h 1116933"/>
              <a:gd name="connsiteX7" fmla="*/ 1642685 w 1675399"/>
              <a:gd name="connsiteY7" fmla="*/ 1084219 h 1116933"/>
              <a:gd name="connsiteX8" fmla="*/ 1563706 w 1675399"/>
              <a:gd name="connsiteY8" fmla="*/ 1116933 h 1116933"/>
              <a:gd name="connsiteX9" fmla="*/ 111693 w 1675399"/>
              <a:gd name="connsiteY9" fmla="*/ 1116933 h 1116933"/>
              <a:gd name="connsiteX10" fmla="*/ 32714 w 1675399"/>
              <a:gd name="connsiteY10" fmla="*/ 1084219 h 1116933"/>
              <a:gd name="connsiteX11" fmla="*/ 0 w 1675399"/>
              <a:gd name="connsiteY11" fmla="*/ 1005240 h 1116933"/>
              <a:gd name="connsiteX12" fmla="*/ 0 w 1675399"/>
              <a:gd name="connsiteY12" fmla="*/ 111693 h 11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5399" h="1116933">
                <a:moveTo>
                  <a:pt x="0" y="111693"/>
                </a:moveTo>
                <a:cubicBezTo>
                  <a:pt x="0" y="82070"/>
                  <a:pt x="11768" y="53661"/>
                  <a:pt x="32714" y="32714"/>
                </a:cubicBezTo>
                <a:cubicBezTo>
                  <a:pt x="53661" y="11768"/>
                  <a:pt x="82070" y="0"/>
                  <a:pt x="111693" y="0"/>
                </a:cubicBezTo>
                <a:lnTo>
                  <a:pt x="1563706" y="0"/>
                </a:lnTo>
                <a:cubicBezTo>
                  <a:pt x="1593329" y="0"/>
                  <a:pt x="1621738" y="11768"/>
                  <a:pt x="1642685" y="32714"/>
                </a:cubicBezTo>
                <a:cubicBezTo>
                  <a:pt x="1663631" y="53661"/>
                  <a:pt x="1675399" y="82070"/>
                  <a:pt x="1675399" y="111693"/>
                </a:cubicBezTo>
                <a:lnTo>
                  <a:pt x="1675399" y="1005240"/>
                </a:lnTo>
                <a:cubicBezTo>
                  <a:pt x="1675399" y="1034863"/>
                  <a:pt x="1663631" y="1063272"/>
                  <a:pt x="1642685" y="1084219"/>
                </a:cubicBezTo>
                <a:cubicBezTo>
                  <a:pt x="1621738" y="1105166"/>
                  <a:pt x="1593329" y="1116933"/>
                  <a:pt x="1563706" y="1116933"/>
                </a:cubicBezTo>
                <a:lnTo>
                  <a:pt x="111693" y="1116933"/>
                </a:lnTo>
                <a:cubicBezTo>
                  <a:pt x="82070" y="1116933"/>
                  <a:pt x="53661" y="1105165"/>
                  <a:pt x="32714" y="1084219"/>
                </a:cubicBezTo>
                <a:cubicBezTo>
                  <a:pt x="11768" y="1063272"/>
                  <a:pt x="0" y="1034863"/>
                  <a:pt x="0" y="1005240"/>
                </a:cubicBezTo>
                <a:lnTo>
                  <a:pt x="0" y="111693"/>
                </a:lnTo>
                <a:close/>
              </a:path>
            </a:pathLst>
          </a:custGeom>
          <a:solidFill>
            <a:srgbClr val="CCECF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8914" tIns="108914" rIns="108914" bIns="108914" numCol="1" spcCol="1270" anchor="ctr" anchorCtr="0">
            <a:noAutofit/>
          </a:bodyPr>
          <a:lstStyle/>
          <a:p>
            <a:pPr lvl="0" algn="ctr" defTabSz="889000">
              <a:lnSpc>
                <a:spcPct val="90000"/>
              </a:lnSpc>
              <a:spcBef>
                <a:spcPct val="0"/>
              </a:spcBef>
              <a:spcAft>
                <a:spcPct val="35000"/>
              </a:spcAft>
            </a:pPr>
            <a:r>
              <a:rPr lang="en-GB" sz="2000" kern="1200" baseline="0" dirty="0" smtClean="0">
                <a:solidFill>
                  <a:schemeClr val="accent2"/>
                </a:solidFill>
              </a:rPr>
              <a:t>Demography</a:t>
            </a:r>
            <a:endParaRPr lang="en-US" sz="2000" kern="1200" baseline="0" dirty="0">
              <a:solidFill>
                <a:schemeClr val="accent2"/>
              </a:solidFill>
            </a:endParaRPr>
          </a:p>
        </p:txBody>
      </p:sp>
      <p:sp>
        <p:nvSpPr>
          <p:cNvPr id="11" name="Freeform 10"/>
          <p:cNvSpPr/>
          <p:nvPr/>
        </p:nvSpPr>
        <p:spPr>
          <a:xfrm>
            <a:off x="4077324" y="2809361"/>
            <a:ext cx="91440" cy="355452"/>
          </a:xfrm>
          <a:custGeom>
            <a:avLst/>
            <a:gdLst/>
            <a:ahLst/>
            <a:cxnLst/>
            <a:rect l="0" t="0" r="0" b="0"/>
            <a:pathLst>
              <a:path>
                <a:moveTo>
                  <a:pt x="45720" y="0"/>
                </a:moveTo>
                <a:lnTo>
                  <a:pt x="45720" y="355452"/>
                </a:lnTo>
              </a:path>
            </a:pathLst>
          </a:custGeom>
          <a:noFill/>
          <a:ln>
            <a:solidFill>
              <a:srgbClr val="002060"/>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Freeform 11"/>
          <p:cNvSpPr/>
          <p:nvPr/>
        </p:nvSpPr>
        <p:spPr>
          <a:xfrm>
            <a:off x="3285345" y="3164813"/>
            <a:ext cx="1675399" cy="1116933"/>
          </a:xfrm>
          <a:custGeom>
            <a:avLst/>
            <a:gdLst>
              <a:gd name="connsiteX0" fmla="*/ 0 w 1675399"/>
              <a:gd name="connsiteY0" fmla="*/ 111693 h 1116933"/>
              <a:gd name="connsiteX1" fmla="*/ 32714 w 1675399"/>
              <a:gd name="connsiteY1" fmla="*/ 32714 h 1116933"/>
              <a:gd name="connsiteX2" fmla="*/ 111693 w 1675399"/>
              <a:gd name="connsiteY2" fmla="*/ 0 h 1116933"/>
              <a:gd name="connsiteX3" fmla="*/ 1563706 w 1675399"/>
              <a:gd name="connsiteY3" fmla="*/ 0 h 1116933"/>
              <a:gd name="connsiteX4" fmla="*/ 1642685 w 1675399"/>
              <a:gd name="connsiteY4" fmla="*/ 32714 h 1116933"/>
              <a:gd name="connsiteX5" fmla="*/ 1675399 w 1675399"/>
              <a:gd name="connsiteY5" fmla="*/ 111693 h 1116933"/>
              <a:gd name="connsiteX6" fmla="*/ 1675399 w 1675399"/>
              <a:gd name="connsiteY6" fmla="*/ 1005240 h 1116933"/>
              <a:gd name="connsiteX7" fmla="*/ 1642685 w 1675399"/>
              <a:gd name="connsiteY7" fmla="*/ 1084219 h 1116933"/>
              <a:gd name="connsiteX8" fmla="*/ 1563706 w 1675399"/>
              <a:gd name="connsiteY8" fmla="*/ 1116933 h 1116933"/>
              <a:gd name="connsiteX9" fmla="*/ 111693 w 1675399"/>
              <a:gd name="connsiteY9" fmla="*/ 1116933 h 1116933"/>
              <a:gd name="connsiteX10" fmla="*/ 32714 w 1675399"/>
              <a:gd name="connsiteY10" fmla="*/ 1084219 h 1116933"/>
              <a:gd name="connsiteX11" fmla="*/ 0 w 1675399"/>
              <a:gd name="connsiteY11" fmla="*/ 1005240 h 1116933"/>
              <a:gd name="connsiteX12" fmla="*/ 0 w 1675399"/>
              <a:gd name="connsiteY12" fmla="*/ 111693 h 11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5399" h="1116933">
                <a:moveTo>
                  <a:pt x="0" y="111693"/>
                </a:moveTo>
                <a:cubicBezTo>
                  <a:pt x="0" y="82070"/>
                  <a:pt x="11768" y="53661"/>
                  <a:pt x="32714" y="32714"/>
                </a:cubicBezTo>
                <a:cubicBezTo>
                  <a:pt x="53661" y="11768"/>
                  <a:pt x="82070" y="0"/>
                  <a:pt x="111693" y="0"/>
                </a:cubicBezTo>
                <a:lnTo>
                  <a:pt x="1563706" y="0"/>
                </a:lnTo>
                <a:cubicBezTo>
                  <a:pt x="1593329" y="0"/>
                  <a:pt x="1621738" y="11768"/>
                  <a:pt x="1642685" y="32714"/>
                </a:cubicBezTo>
                <a:cubicBezTo>
                  <a:pt x="1663631" y="53661"/>
                  <a:pt x="1675399" y="82070"/>
                  <a:pt x="1675399" y="111693"/>
                </a:cubicBezTo>
                <a:lnTo>
                  <a:pt x="1675399" y="1005240"/>
                </a:lnTo>
                <a:cubicBezTo>
                  <a:pt x="1675399" y="1034863"/>
                  <a:pt x="1663631" y="1063272"/>
                  <a:pt x="1642685" y="1084219"/>
                </a:cubicBezTo>
                <a:cubicBezTo>
                  <a:pt x="1621738" y="1105166"/>
                  <a:pt x="1593329" y="1116933"/>
                  <a:pt x="1563706" y="1116933"/>
                </a:cubicBezTo>
                <a:lnTo>
                  <a:pt x="111693" y="1116933"/>
                </a:lnTo>
                <a:cubicBezTo>
                  <a:pt x="82070" y="1116933"/>
                  <a:pt x="53661" y="1105165"/>
                  <a:pt x="32714" y="1084219"/>
                </a:cubicBezTo>
                <a:cubicBezTo>
                  <a:pt x="11768" y="1063272"/>
                  <a:pt x="0" y="1034863"/>
                  <a:pt x="0" y="1005240"/>
                </a:cubicBezTo>
                <a:lnTo>
                  <a:pt x="0" y="111693"/>
                </a:lnTo>
                <a:close/>
              </a:path>
            </a:pathLst>
          </a:custGeom>
          <a:solidFill>
            <a:srgbClr val="CCECF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8914" tIns="108914" rIns="108914" bIns="108914" numCol="1" spcCol="1270" anchor="ctr" anchorCtr="0">
            <a:noAutofit/>
          </a:bodyPr>
          <a:lstStyle/>
          <a:p>
            <a:pPr lvl="0" algn="ctr" defTabSz="889000">
              <a:lnSpc>
                <a:spcPct val="90000"/>
              </a:lnSpc>
              <a:spcBef>
                <a:spcPct val="0"/>
              </a:spcBef>
              <a:spcAft>
                <a:spcPct val="35000"/>
              </a:spcAft>
            </a:pPr>
            <a:r>
              <a:rPr lang="en-GB" sz="2000" kern="1200" baseline="0" dirty="0" smtClean="0">
                <a:solidFill>
                  <a:schemeClr val="accent2"/>
                </a:solidFill>
              </a:rPr>
              <a:t>Income</a:t>
            </a:r>
            <a:endParaRPr lang="en-US" sz="2000" kern="1200" baseline="0" dirty="0">
              <a:solidFill>
                <a:schemeClr val="accent2"/>
              </a:solidFill>
            </a:endParaRPr>
          </a:p>
        </p:txBody>
      </p:sp>
      <p:sp>
        <p:nvSpPr>
          <p:cNvPr id="13" name="Freeform 12"/>
          <p:cNvSpPr/>
          <p:nvPr/>
        </p:nvSpPr>
        <p:spPr>
          <a:xfrm>
            <a:off x="4123044" y="2809361"/>
            <a:ext cx="3139648" cy="356000"/>
          </a:xfrm>
          <a:custGeom>
            <a:avLst/>
            <a:gdLst/>
            <a:ahLst/>
            <a:cxnLst/>
            <a:rect l="0" t="0" r="0" b="0"/>
            <a:pathLst>
              <a:path>
                <a:moveTo>
                  <a:pt x="0" y="0"/>
                </a:moveTo>
                <a:lnTo>
                  <a:pt x="0" y="178000"/>
                </a:lnTo>
                <a:lnTo>
                  <a:pt x="3139648" y="178000"/>
                </a:lnTo>
                <a:lnTo>
                  <a:pt x="3139648" y="356000"/>
                </a:lnTo>
              </a:path>
            </a:pathLst>
          </a:custGeom>
          <a:noFill/>
          <a:ln>
            <a:solidFill>
              <a:srgbClr val="002060"/>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Freeform 13"/>
          <p:cNvSpPr/>
          <p:nvPr/>
        </p:nvSpPr>
        <p:spPr>
          <a:xfrm>
            <a:off x="6424993" y="3165361"/>
            <a:ext cx="1675399" cy="1116933"/>
          </a:xfrm>
          <a:custGeom>
            <a:avLst/>
            <a:gdLst>
              <a:gd name="connsiteX0" fmla="*/ 0 w 1675399"/>
              <a:gd name="connsiteY0" fmla="*/ 111693 h 1116933"/>
              <a:gd name="connsiteX1" fmla="*/ 32714 w 1675399"/>
              <a:gd name="connsiteY1" fmla="*/ 32714 h 1116933"/>
              <a:gd name="connsiteX2" fmla="*/ 111693 w 1675399"/>
              <a:gd name="connsiteY2" fmla="*/ 0 h 1116933"/>
              <a:gd name="connsiteX3" fmla="*/ 1563706 w 1675399"/>
              <a:gd name="connsiteY3" fmla="*/ 0 h 1116933"/>
              <a:gd name="connsiteX4" fmla="*/ 1642685 w 1675399"/>
              <a:gd name="connsiteY4" fmla="*/ 32714 h 1116933"/>
              <a:gd name="connsiteX5" fmla="*/ 1675399 w 1675399"/>
              <a:gd name="connsiteY5" fmla="*/ 111693 h 1116933"/>
              <a:gd name="connsiteX6" fmla="*/ 1675399 w 1675399"/>
              <a:gd name="connsiteY6" fmla="*/ 1005240 h 1116933"/>
              <a:gd name="connsiteX7" fmla="*/ 1642685 w 1675399"/>
              <a:gd name="connsiteY7" fmla="*/ 1084219 h 1116933"/>
              <a:gd name="connsiteX8" fmla="*/ 1563706 w 1675399"/>
              <a:gd name="connsiteY8" fmla="*/ 1116933 h 1116933"/>
              <a:gd name="connsiteX9" fmla="*/ 111693 w 1675399"/>
              <a:gd name="connsiteY9" fmla="*/ 1116933 h 1116933"/>
              <a:gd name="connsiteX10" fmla="*/ 32714 w 1675399"/>
              <a:gd name="connsiteY10" fmla="*/ 1084219 h 1116933"/>
              <a:gd name="connsiteX11" fmla="*/ 0 w 1675399"/>
              <a:gd name="connsiteY11" fmla="*/ 1005240 h 1116933"/>
              <a:gd name="connsiteX12" fmla="*/ 0 w 1675399"/>
              <a:gd name="connsiteY12" fmla="*/ 111693 h 111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75399" h="1116933">
                <a:moveTo>
                  <a:pt x="0" y="111693"/>
                </a:moveTo>
                <a:cubicBezTo>
                  <a:pt x="0" y="82070"/>
                  <a:pt x="11768" y="53661"/>
                  <a:pt x="32714" y="32714"/>
                </a:cubicBezTo>
                <a:cubicBezTo>
                  <a:pt x="53661" y="11768"/>
                  <a:pt x="82070" y="0"/>
                  <a:pt x="111693" y="0"/>
                </a:cubicBezTo>
                <a:lnTo>
                  <a:pt x="1563706" y="0"/>
                </a:lnTo>
                <a:cubicBezTo>
                  <a:pt x="1593329" y="0"/>
                  <a:pt x="1621738" y="11768"/>
                  <a:pt x="1642685" y="32714"/>
                </a:cubicBezTo>
                <a:cubicBezTo>
                  <a:pt x="1663631" y="53661"/>
                  <a:pt x="1675399" y="82070"/>
                  <a:pt x="1675399" y="111693"/>
                </a:cubicBezTo>
                <a:lnTo>
                  <a:pt x="1675399" y="1005240"/>
                </a:lnTo>
                <a:cubicBezTo>
                  <a:pt x="1675399" y="1034863"/>
                  <a:pt x="1663631" y="1063272"/>
                  <a:pt x="1642685" y="1084219"/>
                </a:cubicBezTo>
                <a:cubicBezTo>
                  <a:pt x="1621738" y="1105166"/>
                  <a:pt x="1593329" y="1116933"/>
                  <a:pt x="1563706" y="1116933"/>
                </a:cubicBezTo>
                <a:lnTo>
                  <a:pt x="111693" y="1116933"/>
                </a:lnTo>
                <a:cubicBezTo>
                  <a:pt x="82070" y="1116933"/>
                  <a:pt x="53661" y="1105165"/>
                  <a:pt x="32714" y="1084219"/>
                </a:cubicBezTo>
                <a:cubicBezTo>
                  <a:pt x="11768" y="1063272"/>
                  <a:pt x="0" y="1034863"/>
                  <a:pt x="0" y="1005240"/>
                </a:cubicBezTo>
                <a:lnTo>
                  <a:pt x="0" y="111693"/>
                </a:lnTo>
                <a:close/>
              </a:path>
            </a:pathLst>
          </a:custGeom>
          <a:solidFill>
            <a:srgbClr val="CCECFF"/>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8914" tIns="108914" rIns="108914" bIns="108914" numCol="1" spcCol="1270" anchor="ctr" anchorCtr="0">
            <a:noAutofit/>
          </a:bodyPr>
          <a:lstStyle/>
          <a:p>
            <a:pPr lvl="0" algn="ctr" defTabSz="889000">
              <a:lnSpc>
                <a:spcPct val="90000"/>
              </a:lnSpc>
              <a:spcBef>
                <a:spcPct val="0"/>
              </a:spcBef>
              <a:spcAft>
                <a:spcPct val="35000"/>
              </a:spcAft>
            </a:pPr>
            <a:r>
              <a:rPr lang="en-GB" sz="2000" b="1" kern="1200" baseline="0" dirty="0" smtClean="0">
                <a:solidFill>
                  <a:schemeClr val="accent2"/>
                </a:solidFill>
              </a:rPr>
              <a:t>Residual</a:t>
            </a:r>
            <a:endParaRPr lang="en-US" sz="2000" kern="1200" baseline="0" dirty="0">
              <a:solidFill>
                <a:schemeClr val="accent2"/>
              </a:solidFill>
            </a:endParaRPr>
          </a:p>
        </p:txBody>
      </p:sp>
      <p:sp>
        <p:nvSpPr>
          <p:cNvPr id="22" name="Slide Number Placeholder 21"/>
          <p:cNvSpPr>
            <a:spLocks noGrp="1"/>
          </p:cNvSpPr>
          <p:nvPr>
            <p:ph type="sldNum" sz="quarter" idx="4294967295"/>
          </p:nvPr>
        </p:nvSpPr>
        <p:spPr>
          <a:xfrm>
            <a:off x="7778055" y="6237312"/>
            <a:ext cx="1114425" cy="476250"/>
          </a:xfrm>
          <a:prstGeom prst="rect">
            <a:avLst/>
          </a:prstGeom>
        </p:spPr>
        <p:txBody>
          <a:bodyPr/>
          <a:lstStyle/>
          <a:p>
            <a:fld id="{F4AAE18D-ACBF-4306-A1BD-F75E9544902F}" type="slidenum">
              <a:rPr lang="en-US" smtClean="0"/>
              <a:pPr/>
              <a:t>12</a:t>
            </a:fld>
            <a:endParaRPr lang="en-US" dirty="0"/>
          </a:p>
        </p:txBody>
      </p:sp>
      <p:sp>
        <p:nvSpPr>
          <p:cNvPr id="15" name="TextBox 14"/>
          <p:cNvSpPr txBox="1"/>
          <p:nvPr/>
        </p:nvSpPr>
        <p:spPr>
          <a:xfrm>
            <a:off x="323528" y="4678104"/>
            <a:ext cx="2745684" cy="1631216"/>
          </a:xfrm>
          <a:prstGeom prst="rect">
            <a:avLst/>
          </a:prstGeom>
          <a:noFill/>
          <a:ln>
            <a:solidFill>
              <a:srgbClr val="002060"/>
            </a:solidFill>
          </a:ln>
        </p:spPr>
        <p:txBody>
          <a:bodyPr wrap="square" rtlCol="0">
            <a:spAutoFit/>
          </a:bodyPr>
          <a:lstStyle/>
          <a:p>
            <a:pPr algn="ctr"/>
            <a:r>
              <a:rPr lang="en-GB" sz="2000" b="1" dirty="0" smtClean="0">
                <a:solidFill>
                  <a:srgbClr val="FF0000"/>
                </a:solidFill>
                <a:latin typeface="Times New Roman" pitchFamily="18" charset="0"/>
                <a:cs typeface="Times New Roman" pitchFamily="18" charset="0"/>
              </a:rPr>
              <a:t>Only a minor effect since it is not ageing </a:t>
            </a:r>
            <a:r>
              <a:rPr lang="en-GB" sz="2000" b="1" i="1" dirty="0" smtClean="0">
                <a:solidFill>
                  <a:srgbClr val="FF0000"/>
                </a:solidFill>
                <a:latin typeface="Times New Roman" pitchFamily="18" charset="0"/>
                <a:cs typeface="Times New Roman" pitchFamily="18" charset="0"/>
              </a:rPr>
              <a:t>per se</a:t>
            </a:r>
            <a:r>
              <a:rPr lang="en-GB" sz="2000" b="1" dirty="0" smtClean="0">
                <a:solidFill>
                  <a:srgbClr val="FF0000"/>
                </a:solidFill>
                <a:latin typeface="Times New Roman" pitchFamily="18" charset="0"/>
                <a:cs typeface="Times New Roman" pitchFamily="18" charset="0"/>
              </a:rPr>
              <a:t> that creates expenditure </a:t>
            </a:r>
            <a:r>
              <a:rPr lang="en-GB" sz="2000" b="1" dirty="0" smtClean="0">
                <a:solidFill>
                  <a:srgbClr val="FF0000"/>
                </a:solidFill>
                <a:latin typeface="Times New Roman" pitchFamily="18" charset="0"/>
                <a:cs typeface="Times New Roman" pitchFamily="18" charset="0"/>
              </a:rPr>
              <a:t>pressures…</a:t>
            </a:r>
            <a:endParaRPr lang="en-US" sz="2000" b="1" dirty="0">
              <a:solidFill>
                <a:srgbClr val="FF0000"/>
              </a:solidFill>
              <a:latin typeface="Times New Roman" pitchFamily="18" charset="0"/>
              <a:cs typeface="Times New Roman" pitchFamily="18" charset="0"/>
            </a:endParaRPr>
          </a:p>
        </p:txBody>
      </p:sp>
      <p:cxnSp>
        <p:nvCxnSpPr>
          <p:cNvPr id="16" name="Straight Arrow Connector 15"/>
          <p:cNvCxnSpPr/>
          <p:nvPr/>
        </p:nvCxnSpPr>
        <p:spPr bwMode="auto">
          <a:xfrm flipV="1">
            <a:off x="1691680" y="4282294"/>
            <a:ext cx="0" cy="376646"/>
          </a:xfrm>
          <a:prstGeom prst="straightConnector1">
            <a:avLst/>
          </a:prstGeom>
          <a:solidFill>
            <a:schemeClr val="accent1"/>
          </a:solidFill>
          <a:ln w="12700" cap="flat" cmpd="sng" algn="ctr">
            <a:solidFill>
              <a:srgbClr val="002060"/>
            </a:solidFill>
            <a:prstDash val="solid"/>
            <a:miter lim="800000"/>
            <a:headEnd type="none" w="med" len="med"/>
            <a:tailEnd type="arrow"/>
          </a:ln>
          <a:effectLst/>
        </p:spPr>
      </p:cxnSp>
      <p:sp>
        <p:nvSpPr>
          <p:cNvPr id="17" name="TextBox 16"/>
          <p:cNvSpPr txBox="1"/>
          <p:nvPr/>
        </p:nvSpPr>
        <p:spPr>
          <a:xfrm>
            <a:off x="3203848" y="4678104"/>
            <a:ext cx="2745684" cy="1631216"/>
          </a:xfrm>
          <a:prstGeom prst="rect">
            <a:avLst/>
          </a:prstGeom>
          <a:noFill/>
          <a:ln>
            <a:solidFill>
              <a:srgbClr val="002060"/>
            </a:solidFill>
          </a:ln>
        </p:spPr>
        <p:txBody>
          <a:bodyPr wrap="square" rtlCol="0">
            <a:spAutoFit/>
          </a:bodyPr>
          <a:lstStyle/>
          <a:p>
            <a:pPr algn="ctr"/>
            <a:r>
              <a:rPr lang="en-GB" sz="2000" b="1" dirty="0" smtClean="0">
                <a:solidFill>
                  <a:srgbClr val="FF0000"/>
                </a:solidFill>
                <a:latin typeface="Times New Roman" pitchFamily="18" charset="0"/>
                <a:cs typeface="Times New Roman" pitchFamily="18" charset="0"/>
              </a:rPr>
              <a:t> … and only an income elasticity of 1.8 could explain most of the expenditure growth in the OECD</a:t>
            </a:r>
            <a:endParaRPr lang="en-US" sz="2000" b="1" dirty="0">
              <a:solidFill>
                <a:srgbClr val="FF0000"/>
              </a:solidFill>
              <a:latin typeface="Times New Roman" pitchFamily="18" charset="0"/>
              <a:cs typeface="Times New Roman" pitchFamily="18" charset="0"/>
            </a:endParaRPr>
          </a:p>
        </p:txBody>
      </p:sp>
      <p:cxnSp>
        <p:nvCxnSpPr>
          <p:cNvPr id="18" name="Straight Arrow Connector 17"/>
          <p:cNvCxnSpPr/>
          <p:nvPr/>
        </p:nvCxnSpPr>
        <p:spPr bwMode="auto">
          <a:xfrm flipV="1">
            <a:off x="4139952" y="4282294"/>
            <a:ext cx="0" cy="376646"/>
          </a:xfrm>
          <a:prstGeom prst="straightConnector1">
            <a:avLst/>
          </a:prstGeom>
          <a:solidFill>
            <a:schemeClr val="accent1"/>
          </a:solidFill>
          <a:ln w="12700" cap="flat" cmpd="sng" algn="ctr">
            <a:solidFill>
              <a:srgbClr val="002060"/>
            </a:solidFill>
            <a:prstDash val="solid"/>
            <a:miter lim="800000"/>
            <a:headEnd type="none" w="med" len="med"/>
            <a:tailEnd type="arrow"/>
          </a:ln>
          <a:effectLst/>
        </p:spPr>
      </p:cxnSp>
      <p:sp>
        <p:nvSpPr>
          <p:cNvPr id="19" name="TextBox 18"/>
          <p:cNvSpPr txBox="1"/>
          <p:nvPr/>
        </p:nvSpPr>
        <p:spPr>
          <a:xfrm>
            <a:off x="6074788" y="4683220"/>
            <a:ext cx="2745684" cy="1631216"/>
          </a:xfrm>
          <a:prstGeom prst="rect">
            <a:avLst/>
          </a:prstGeom>
          <a:noFill/>
          <a:ln>
            <a:solidFill>
              <a:srgbClr val="002060"/>
            </a:solidFill>
          </a:ln>
        </p:spPr>
        <p:txBody>
          <a:bodyPr wrap="square" rtlCol="0">
            <a:spAutoFit/>
          </a:bodyPr>
          <a:lstStyle/>
          <a:p>
            <a:pPr algn="ctr"/>
            <a:r>
              <a:rPr lang="en-GB" sz="2000" b="1" dirty="0" smtClean="0">
                <a:solidFill>
                  <a:srgbClr val="FF0000"/>
                </a:solidFill>
                <a:latin typeface="Times New Roman" pitchFamily="18" charset="0"/>
                <a:cs typeface="Times New Roman" pitchFamily="18" charset="0"/>
              </a:rPr>
              <a:t> … leaving nearly half that is </a:t>
            </a:r>
            <a:r>
              <a:rPr lang="en-GB" sz="2000" b="1" u="sng" dirty="0" smtClean="0">
                <a:solidFill>
                  <a:srgbClr val="FF0000"/>
                </a:solidFill>
                <a:latin typeface="Times New Roman" pitchFamily="18" charset="0"/>
                <a:cs typeface="Times New Roman" pitchFamily="18" charset="0"/>
              </a:rPr>
              <a:t>unexplained</a:t>
            </a:r>
            <a:r>
              <a:rPr lang="en-GB" sz="2000" b="1" dirty="0" smtClean="0">
                <a:solidFill>
                  <a:srgbClr val="FF0000"/>
                </a:solidFill>
                <a:latin typeface="Times New Roman" pitchFamily="18" charset="0"/>
                <a:cs typeface="Times New Roman" pitchFamily="18" charset="0"/>
              </a:rPr>
              <a:t> … health prices, technology, policies, </a:t>
            </a:r>
            <a:r>
              <a:rPr lang="en-GB" sz="2000" b="1" dirty="0" smtClean="0">
                <a:solidFill>
                  <a:srgbClr val="FF0000"/>
                </a:solidFill>
                <a:latin typeface="Times New Roman" pitchFamily="18" charset="0"/>
                <a:cs typeface="Times New Roman" pitchFamily="18" charset="0"/>
              </a:rPr>
              <a:t>organisation</a:t>
            </a:r>
            <a:endParaRPr lang="en-US" sz="2000"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5894653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5" grpId="0" animBg="1"/>
      <p:bldP spid="17"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Reallocate public spending to health?</a:t>
            </a:r>
            <a:endParaRPr lang="en-GB" dirty="0"/>
          </a:p>
        </p:txBody>
      </p:sp>
      <p:graphicFrame>
        <p:nvGraphicFramePr>
          <p:cNvPr id="6" name="Chart 5"/>
          <p:cNvGraphicFramePr>
            <a:graphicFrameLocks/>
          </p:cNvGraphicFramePr>
          <p:nvPr>
            <p:extLst>
              <p:ext uri="{D42A27DB-BD31-4B8C-83A1-F6EECF244321}">
                <p14:modId xmlns:p14="http://schemas.microsoft.com/office/powerpoint/2010/main" val="3773690159"/>
              </p:ext>
            </p:extLst>
          </p:nvPr>
        </p:nvGraphicFramePr>
        <p:xfrm>
          <a:off x="539552" y="2552130"/>
          <a:ext cx="8064896" cy="4826282"/>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1187624" y="1634590"/>
            <a:ext cx="6984776" cy="923330"/>
          </a:xfrm>
          <a:prstGeom prst="rect">
            <a:avLst/>
          </a:prstGeom>
          <a:noFill/>
        </p:spPr>
        <p:txBody>
          <a:bodyPr wrap="square" rtlCol="0">
            <a:spAutoFit/>
          </a:bodyPr>
          <a:lstStyle/>
          <a:p>
            <a:r>
              <a:rPr lang="en-GB" b="1" dirty="0" smtClean="0"/>
              <a:t>Health</a:t>
            </a:r>
            <a:r>
              <a:rPr lang="en-GB" dirty="0" smtClean="0"/>
              <a:t>, along with social protection, has already its share increasing, at the expense of other services … and now is more than 18% of government spending on average in OECD countries.  </a:t>
            </a:r>
            <a:endParaRPr lang="en-GB" dirty="0"/>
          </a:p>
        </p:txBody>
      </p:sp>
    </p:spTree>
    <p:extLst>
      <p:ext uri="{BB962C8B-B14F-4D97-AF65-F5344CB8AC3E}">
        <p14:creationId xmlns:p14="http://schemas.microsoft.com/office/powerpoint/2010/main" val="12497566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0000" y="237600"/>
            <a:ext cx="7740472" cy="1022400"/>
          </a:xfrm>
        </p:spPr>
        <p:txBody>
          <a:bodyPr/>
          <a:lstStyle/>
          <a:p>
            <a:r>
              <a:rPr lang="en-GB" dirty="0" smtClean="0"/>
              <a:t>Increase </a:t>
            </a:r>
            <a:r>
              <a:rPr lang="en-GB" dirty="0" smtClean="0"/>
              <a:t>revenues to finance health?</a:t>
            </a:r>
            <a:endParaRPr lang="en-GB" dirty="0"/>
          </a:p>
        </p:txBody>
      </p:sp>
      <p:graphicFrame>
        <p:nvGraphicFramePr>
          <p:cNvPr id="4" name="Graphique 1"/>
          <p:cNvGraphicFramePr>
            <a:graphicFrameLocks noGrp="1"/>
          </p:cNvGraphicFramePr>
          <p:nvPr>
            <p:ph idx="1"/>
            <p:extLst>
              <p:ext uri="{D42A27DB-BD31-4B8C-83A1-F6EECF244321}">
                <p14:modId xmlns:p14="http://schemas.microsoft.com/office/powerpoint/2010/main" val="864171493"/>
              </p:ext>
            </p:extLst>
          </p:nvPr>
        </p:nvGraphicFramePr>
        <p:xfrm>
          <a:off x="323528" y="2348880"/>
          <a:ext cx="8640960" cy="4538551"/>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683568" y="1412776"/>
            <a:ext cx="7848872" cy="1477328"/>
          </a:xfrm>
          <a:prstGeom prst="rect">
            <a:avLst/>
          </a:prstGeom>
          <a:noFill/>
        </p:spPr>
        <p:txBody>
          <a:bodyPr wrap="square" rtlCol="0">
            <a:spAutoFit/>
          </a:bodyPr>
          <a:lstStyle/>
          <a:p>
            <a:pPr marL="285750" indent="-285750">
              <a:buFont typeface="Arial" panose="020B0604020202020204" pitchFamily="34" charset="0"/>
              <a:buChar char="•"/>
            </a:pPr>
            <a:r>
              <a:rPr lang="en-GB" dirty="0" smtClean="0"/>
              <a:t>Governments face dwindling payroll contributions to health from an shrinking workforce</a:t>
            </a:r>
          </a:p>
          <a:p>
            <a:pPr marL="285750" indent="-285750">
              <a:buFont typeface="Arial" panose="020B0604020202020204" pitchFamily="34" charset="0"/>
              <a:buChar char="•"/>
            </a:pPr>
            <a:r>
              <a:rPr lang="en-GB" dirty="0" smtClean="0"/>
              <a:t>Earmarked (sin) taxes can target public health issues but are unlikely to be a major source of revenue and risk being regressive</a:t>
            </a:r>
          </a:p>
          <a:p>
            <a:pPr marL="285750" indent="-285750">
              <a:buFont typeface="Arial" panose="020B0604020202020204" pitchFamily="34" charset="0"/>
              <a:buChar char="•"/>
            </a:pPr>
            <a:endParaRPr lang="en-GB" dirty="0"/>
          </a:p>
        </p:txBody>
      </p:sp>
    </p:spTree>
    <p:extLst>
      <p:ext uri="{BB962C8B-B14F-4D97-AF65-F5344CB8AC3E}">
        <p14:creationId xmlns:p14="http://schemas.microsoft.com/office/powerpoint/2010/main" val="100097754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80000" y="237600"/>
            <a:ext cx="8064000" cy="1022400"/>
          </a:xfrm>
        </p:spPr>
        <p:txBody>
          <a:bodyPr/>
          <a:lstStyle/>
          <a:p>
            <a:r>
              <a:rPr lang="en-GB" dirty="0" smtClean="0"/>
              <a:t>Shift some of the burden to private finance?</a:t>
            </a:r>
            <a:endParaRPr lang="en-GB"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1953" y="3783370"/>
            <a:ext cx="3487608" cy="3047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5" name="Chart 4"/>
          <p:cNvGraphicFramePr>
            <a:graphicFrameLocks/>
          </p:cNvGraphicFramePr>
          <p:nvPr>
            <p:extLst>
              <p:ext uri="{D42A27DB-BD31-4B8C-83A1-F6EECF244321}">
                <p14:modId xmlns:p14="http://schemas.microsoft.com/office/powerpoint/2010/main" val="558740836"/>
              </p:ext>
            </p:extLst>
          </p:nvPr>
        </p:nvGraphicFramePr>
        <p:xfrm>
          <a:off x="4049234" y="1412776"/>
          <a:ext cx="5076056" cy="3384376"/>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467545" y="1516142"/>
            <a:ext cx="3816424" cy="2308324"/>
          </a:xfrm>
          <a:prstGeom prst="rect">
            <a:avLst/>
          </a:prstGeom>
          <a:noFill/>
        </p:spPr>
        <p:txBody>
          <a:bodyPr wrap="square" rtlCol="0">
            <a:spAutoFit/>
          </a:bodyPr>
          <a:lstStyle/>
          <a:p>
            <a:pPr marL="285750" indent="-285750">
              <a:buFont typeface="Arial" panose="020B0604020202020204" pitchFamily="34" charset="0"/>
              <a:buChar char="•"/>
            </a:pPr>
            <a:r>
              <a:rPr lang="en-GB" dirty="0" smtClean="0"/>
              <a:t>While population coverage </a:t>
            </a:r>
            <a:r>
              <a:rPr lang="en-GB" dirty="0" smtClean="0"/>
              <a:t>should</a:t>
            </a:r>
            <a:r>
              <a:rPr lang="en-GB" dirty="0" smtClean="0"/>
              <a:t> </a:t>
            </a:r>
            <a:r>
              <a:rPr lang="en-GB" dirty="0" smtClean="0"/>
              <a:t>not be an option, the boundaries in terms cost-sharing and services are </a:t>
            </a:r>
            <a:r>
              <a:rPr lang="en-GB" dirty="0" smtClean="0"/>
              <a:t>open</a:t>
            </a:r>
            <a:endParaRPr lang="en-GB" dirty="0" smtClean="0"/>
          </a:p>
          <a:p>
            <a:pPr marL="285750" indent="-285750">
              <a:buFont typeface="Arial" panose="020B0604020202020204" pitchFamily="34" charset="0"/>
              <a:buChar char="•"/>
            </a:pPr>
            <a:r>
              <a:rPr lang="en-GB" dirty="0" smtClean="0"/>
              <a:t>Shifting costs to the private (insurance) sector can harbour risks and may not lead to cost-savings</a:t>
            </a:r>
            <a:endParaRPr lang="en-GB" dirty="0"/>
          </a:p>
        </p:txBody>
      </p:sp>
      <p:sp>
        <p:nvSpPr>
          <p:cNvPr id="6" name="TextBox 5"/>
          <p:cNvSpPr txBox="1"/>
          <p:nvPr/>
        </p:nvSpPr>
        <p:spPr>
          <a:xfrm>
            <a:off x="4932040" y="5157192"/>
            <a:ext cx="3312368" cy="936104"/>
          </a:xfrm>
          <a:prstGeom prst="rect">
            <a:avLst/>
          </a:prstGeom>
          <a:noFill/>
        </p:spPr>
        <p:txBody>
          <a:bodyPr wrap="square" rtlCol="0">
            <a:spAutoFit/>
          </a:bodyPr>
          <a:lstStyle/>
          <a:p>
            <a:pPr marL="285750" indent="-285750">
              <a:buFont typeface="Arial" panose="020B0604020202020204" pitchFamily="34" charset="0"/>
              <a:buChar char="•"/>
            </a:pPr>
            <a:r>
              <a:rPr lang="en-GB" dirty="0" smtClean="0"/>
              <a:t>A need to better define and select services covered re. cost-sharing.</a:t>
            </a:r>
            <a:endParaRPr lang="en-GB" dirty="0"/>
          </a:p>
        </p:txBody>
      </p:sp>
    </p:spTree>
    <p:extLst>
      <p:ext uri="{BB962C8B-B14F-4D97-AF65-F5344CB8AC3E}">
        <p14:creationId xmlns:p14="http://schemas.microsoft.com/office/powerpoint/2010/main" val="4890019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000" y="237600"/>
            <a:ext cx="7956496" cy="1022400"/>
          </a:xfrm>
        </p:spPr>
        <p:txBody>
          <a:bodyPr>
            <a:noAutofit/>
          </a:bodyPr>
          <a:lstStyle/>
          <a:p>
            <a:r>
              <a:rPr lang="en-GB" dirty="0"/>
              <a:t>Improve the efficiency of the health </a:t>
            </a:r>
            <a:r>
              <a:rPr lang="en-GB" dirty="0" smtClean="0"/>
              <a:t>sector?</a:t>
            </a:r>
            <a:endParaRPr lang="en-GB" dirty="0"/>
          </a:p>
        </p:txBody>
      </p:sp>
      <p:sp>
        <p:nvSpPr>
          <p:cNvPr id="3" name="Content Placeholder 2"/>
          <p:cNvSpPr>
            <a:spLocks noGrp="1"/>
          </p:cNvSpPr>
          <p:nvPr>
            <p:ph idx="1"/>
          </p:nvPr>
        </p:nvSpPr>
        <p:spPr>
          <a:xfrm>
            <a:off x="323528" y="1484784"/>
            <a:ext cx="8712968" cy="4176464"/>
          </a:xfrm>
        </p:spPr>
        <p:txBody>
          <a:bodyPr>
            <a:noAutofit/>
          </a:bodyPr>
          <a:lstStyle/>
          <a:p>
            <a:pPr marL="0" lvl="0" indent="0">
              <a:spcAft>
                <a:spcPts val="600"/>
              </a:spcAft>
              <a:buNone/>
            </a:pPr>
            <a:r>
              <a:rPr lang="en-US" sz="2000" b="1" dirty="0"/>
              <a:t>Up to a fifth of health spending in OECD countries is at best ineffective and at worst, </a:t>
            </a:r>
            <a:r>
              <a:rPr lang="en-US" sz="2000" b="1" dirty="0" smtClean="0"/>
              <a:t>wasteful:</a:t>
            </a:r>
            <a:endParaRPr lang="en-GB" sz="2000" b="1" dirty="0"/>
          </a:p>
          <a:p>
            <a:pPr>
              <a:spcAft>
                <a:spcPts val="600"/>
              </a:spcAft>
            </a:pPr>
            <a:r>
              <a:rPr lang="en-GB" sz="1800" dirty="0" smtClean="0"/>
              <a:t>Adverse events probably occur in one in 10 hospitalisations, </a:t>
            </a:r>
            <a:r>
              <a:rPr lang="en-GB" sz="1800" b="1" dirty="0" smtClean="0"/>
              <a:t>adding around 15% to hospital costs</a:t>
            </a:r>
            <a:endParaRPr lang="en-GB" sz="1800" dirty="0" smtClean="0"/>
          </a:p>
          <a:p>
            <a:pPr>
              <a:spcAft>
                <a:spcPts val="600"/>
              </a:spcAft>
            </a:pPr>
            <a:r>
              <a:rPr lang="en-GB" sz="1800" b="1" dirty="0" smtClean="0"/>
              <a:t>One in three </a:t>
            </a:r>
            <a:r>
              <a:rPr lang="en-GB" sz="1800" dirty="0" smtClean="0"/>
              <a:t>babies is delivered by C-section in OECD, countries when perhaps  15% are medically justified.</a:t>
            </a:r>
          </a:p>
          <a:p>
            <a:pPr>
              <a:spcAft>
                <a:spcPts val="600"/>
              </a:spcAft>
            </a:pPr>
            <a:r>
              <a:rPr lang="en-GB" sz="1800" dirty="0" smtClean="0"/>
              <a:t>Up to </a:t>
            </a:r>
            <a:r>
              <a:rPr lang="en-GB" sz="1800" b="1" dirty="0" smtClean="0"/>
              <a:t>50% of antimicrobial prescriptions are unnecessary</a:t>
            </a:r>
            <a:r>
              <a:rPr lang="en-GB" sz="1800" dirty="0" smtClean="0"/>
              <a:t>.</a:t>
            </a:r>
          </a:p>
          <a:p>
            <a:pPr lvl="0">
              <a:spcAft>
                <a:spcPts val="600"/>
              </a:spcAft>
            </a:pPr>
            <a:r>
              <a:rPr lang="en-GB" sz="1800" dirty="0" smtClean="0"/>
              <a:t>12% to 56%</a:t>
            </a:r>
            <a:r>
              <a:rPr lang="en-GB" sz="1800" b="1" dirty="0" smtClean="0"/>
              <a:t> of emergency department visits are inappropriate.</a:t>
            </a:r>
            <a:r>
              <a:rPr lang="en-GB" sz="1800" dirty="0" smtClean="0"/>
              <a:t> </a:t>
            </a:r>
          </a:p>
          <a:p>
            <a:pPr lvl="0">
              <a:spcAft>
                <a:spcPts val="600"/>
              </a:spcAft>
            </a:pPr>
            <a:r>
              <a:rPr lang="en-GB" sz="1800" b="1" dirty="0" smtClean="0"/>
              <a:t>Share of generics</a:t>
            </a:r>
            <a:r>
              <a:rPr lang="en-GB" sz="1800" dirty="0" smtClean="0"/>
              <a:t> in reimbursed drugs </a:t>
            </a:r>
            <a:r>
              <a:rPr lang="en-GB" sz="1800" b="1" dirty="0" smtClean="0"/>
              <a:t>varies between 10% and 80%.</a:t>
            </a:r>
          </a:p>
          <a:p>
            <a:pPr lvl="0">
              <a:spcAft>
                <a:spcPts val="600"/>
              </a:spcAft>
            </a:pPr>
            <a:r>
              <a:rPr lang="en-GB" sz="1800" b="1" dirty="0" smtClean="0"/>
              <a:t>Administrative expenditure </a:t>
            </a:r>
            <a:r>
              <a:rPr lang="en-GB" sz="1800" dirty="0" smtClean="0"/>
              <a:t>on health </a:t>
            </a:r>
            <a:r>
              <a:rPr lang="en-GB" sz="1800" b="1" dirty="0" smtClean="0"/>
              <a:t>varies more than </a:t>
            </a:r>
            <a:r>
              <a:rPr lang="en-GB" sz="1800" b="1" dirty="0"/>
              <a:t> </a:t>
            </a:r>
            <a:r>
              <a:rPr lang="en-GB" sz="1800" b="1" dirty="0" smtClean="0"/>
              <a:t>six-fold</a:t>
            </a:r>
            <a:r>
              <a:rPr lang="en-GB" sz="1800" dirty="0"/>
              <a:t>,</a:t>
            </a:r>
            <a:r>
              <a:rPr lang="en-GB" sz="1800" dirty="0" smtClean="0"/>
              <a:t> with no obvious correlation with performance. </a:t>
            </a:r>
          </a:p>
          <a:p>
            <a:pPr lvl="0">
              <a:spcAft>
                <a:spcPts val="600"/>
              </a:spcAft>
            </a:pPr>
            <a:r>
              <a:rPr lang="en-GB" sz="1800" b="1" dirty="0" smtClean="0"/>
              <a:t>Loss to fraud and error </a:t>
            </a:r>
            <a:r>
              <a:rPr lang="en-GB" sz="1800" dirty="0" smtClean="0"/>
              <a:t>may average to </a:t>
            </a:r>
            <a:r>
              <a:rPr lang="en-GB" sz="1800" b="1" dirty="0" smtClean="0"/>
              <a:t>6% of payments </a:t>
            </a:r>
            <a:r>
              <a:rPr lang="en-GB" sz="1800" dirty="0" smtClean="0"/>
              <a:t>for health care services.</a:t>
            </a:r>
          </a:p>
          <a:p>
            <a:pPr marL="0" indent="0">
              <a:buNone/>
            </a:pPr>
            <a:r>
              <a:rPr lang="en-GB" sz="2400" dirty="0" smtClean="0"/>
              <a:t> </a:t>
            </a:r>
          </a:p>
        </p:txBody>
      </p:sp>
    </p:spTree>
    <p:extLst>
      <p:ext uri="{BB962C8B-B14F-4D97-AF65-F5344CB8AC3E}">
        <p14:creationId xmlns:p14="http://schemas.microsoft.com/office/powerpoint/2010/main" val="3412779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Another trend – increased digitalisation – may be able to increase efficiency</a:t>
            </a:r>
          </a:p>
        </p:txBody>
      </p:sp>
      <p:cxnSp>
        <p:nvCxnSpPr>
          <p:cNvPr id="4" name="Straight Connector 3"/>
          <p:cNvCxnSpPr/>
          <p:nvPr/>
        </p:nvCxnSpPr>
        <p:spPr>
          <a:xfrm>
            <a:off x="467544" y="3976036"/>
            <a:ext cx="8136904" cy="0"/>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4572000" y="1556792"/>
            <a:ext cx="0" cy="4949114"/>
          </a:xfrm>
          <a:prstGeom prst="line">
            <a:avLst/>
          </a:prstGeom>
          <a:ln>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367008" y="3168596"/>
            <a:ext cx="2448272" cy="16285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467544" y="1846565"/>
            <a:ext cx="2232248" cy="1477328"/>
          </a:xfrm>
          <a:prstGeom prst="rect">
            <a:avLst/>
          </a:prstGeom>
          <a:noFill/>
        </p:spPr>
        <p:txBody>
          <a:bodyPr wrap="square" rtlCol="0">
            <a:spAutoFit/>
          </a:bodyPr>
          <a:lstStyle/>
          <a:p>
            <a:r>
              <a:rPr lang="en-GB" b="1" dirty="0" smtClean="0">
                <a:solidFill>
                  <a:schemeClr val="accent1"/>
                </a:solidFill>
                <a:latin typeface="Calibri" panose="020F0502020204030204" pitchFamily="34" charset="0"/>
              </a:rPr>
              <a:t>Automation</a:t>
            </a:r>
          </a:p>
          <a:p>
            <a:r>
              <a:rPr lang="en-US" dirty="0" smtClean="0">
                <a:solidFill>
                  <a:schemeClr val="accent1"/>
                </a:solidFill>
                <a:latin typeface="Calibri" panose="020F0502020204030204" pitchFamily="34" charset="0"/>
              </a:rPr>
              <a:t>Robotic tools have led to reductions in  complications in standard surgeries</a:t>
            </a:r>
            <a:endParaRPr lang="en-US" dirty="0">
              <a:solidFill>
                <a:schemeClr val="accent1"/>
              </a:solidFill>
              <a:latin typeface="Calibri" panose="020F0502020204030204" pitchFamily="34" charset="0"/>
            </a:endParaRPr>
          </a:p>
        </p:txBody>
      </p:sp>
      <p:sp>
        <p:nvSpPr>
          <p:cNvPr id="12" name="TextBox 11"/>
          <p:cNvSpPr txBox="1"/>
          <p:nvPr/>
        </p:nvSpPr>
        <p:spPr>
          <a:xfrm>
            <a:off x="6372200" y="1846565"/>
            <a:ext cx="2232249" cy="2031325"/>
          </a:xfrm>
          <a:prstGeom prst="rect">
            <a:avLst/>
          </a:prstGeom>
          <a:noFill/>
        </p:spPr>
        <p:txBody>
          <a:bodyPr wrap="square" rtlCol="0" anchor="t">
            <a:spAutoFit/>
          </a:bodyPr>
          <a:lstStyle/>
          <a:p>
            <a:pPr algn="r"/>
            <a:r>
              <a:rPr lang="en-US" b="1" dirty="0">
                <a:solidFill>
                  <a:schemeClr val="accent1"/>
                </a:solidFill>
                <a:latin typeface="Calibri" panose="020F0502020204030204" pitchFamily="34" charset="0"/>
              </a:rPr>
              <a:t>More </a:t>
            </a:r>
            <a:r>
              <a:rPr lang="en-US" b="1" dirty="0" smtClean="0">
                <a:solidFill>
                  <a:schemeClr val="accent1"/>
                </a:solidFill>
                <a:latin typeface="Calibri" panose="020F0502020204030204" pitchFamily="34" charset="0"/>
              </a:rPr>
              <a:t>secure transactions</a:t>
            </a:r>
            <a:endParaRPr lang="en-US" b="1" dirty="0">
              <a:solidFill>
                <a:schemeClr val="accent1"/>
              </a:solidFill>
              <a:latin typeface="Calibri" panose="020F0502020204030204" pitchFamily="34" charset="0"/>
            </a:endParaRPr>
          </a:p>
          <a:p>
            <a:pPr algn="r"/>
            <a:r>
              <a:rPr lang="en-US" dirty="0" smtClean="0">
                <a:solidFill>
                  <a:schemeClr val="accent1"/>
                </a:solidFill>
                <a:latin typeface="Calibri" panose="020F0502020204030204" pitchFamily="34" charset="0"/>
              </a:rPr>
              <a:t>Several </a:t>
            </a:r>
            <a:r>
              <a:rPr lang="en-US" dirty="0">
                <a:solidFill>
                  <a:schemeClr val="accent1"/>
                </a:solidFill>
                <a:latin typeface="Calibri" panose="020F0502020204030204" pitchFamily="34" charset="0"/>
              </a:rPr>
              <a:t>systems using </a:t>
            </a:r>
            <a:r>
              <a:rPr lang="en-US" dirty="0" err="1">
                <a:solidFill>
                  <a:schemeClr val="accent1"/>
                </a:solidFill>
                <a:latin typeface="Calibri" panose="020F0502020204030204" pitchFamily="34" charset="0"/>
              </a:rPr>
              <a:t>Blockchain</a:t>
            </a:r>
            <a:r>
              <a:rPr lang="en-US" dirty="0">
                <a:solidFill>
                  <a:schemeClr val="accent1"/>
                </a:solidFill>
                <a:latin typeface="Calibri" panose="020F0502020204030204" pitchFamily="34" charset="0"/>
              </a:rPr>
              <a:t> technology are being developed </a:t>
            </a:r>
          </a:p>
          <a:p>
            <a:pPr algn="r"/>
            <a:endParaRPr lang="en-GB" dirty="0">
              <a:solidFill>
                <a:schemeClr val="accent1"/>
              </a:solidFill>
              <a:latin typeface="Calibri" panose="020F0502020204030204" pitchFamily="34" charset="0"/>
            </a:endParaRPr>
          </a:p>
        </p:txBody>
      </p:sp>
      <p:sp>
        <p:nvSpPr>
          <p:cNvPr id="13" name="TextBox 12"/>
          <p:cNvSpPr txBox="1"/>
          <p:nvPr/>
        </p:nvSpPr>
        <p:spPr>
          <a:xfrm>
            <a:off x="3695204" y="3351771"/>
            <a:ext cx="1728192" cy="1174929"/>
          </a:xfrm>
          <a:prstGeom prst="rect">
            <a:avLst/>
          </a:prstGeom>
          <a:noFill/>
        </p:spPr>
        <p:txBody>
          <a:bodyPr wrap="square" rtlCol="0" anchor="ctr">
            <a:noAutofit/>
          </a:bodyPr>
          <a:lstStyle/>
          <a:p>
            <a:pPr algn="ctr"/>
            <a:r>
              <a:rPr lang="en-GB" sz="2000" dirty="0" smtClean="0">
                <a:solidFill>
                  <a:schemeClr val="accent1">
                    <a:lumMod val="60000"/>
                    <a:lumOff val="40000"/>
                  </a:schemeClr>
                </a:solidFill>
                <a:latin typeface="Calibri Light" panose="020F0302020204030204" pitchFamily="34" charset="0"/>
              </a:rPr>
              <a:t>Some ways tech could increase efficiency</a:t>
            </a:r>
            <a:endParaRPr lang="en-GB" sz="2000" dirty="0">
              <a:solidFill>
                <a:schemeClr val="accent1">
                  <a:lumMod val="60000"/>
                  <a:lumOff val="40000"/>
                </a:schemeClr>
              </a:solidFill>
              <a:latin typeface="Calibri Light" panose="020F0302020204030204" pitchFamily="34" charset="0"/>
            </a:endParaRPr>
          </a:p>
        </p:txBody>
      </p:sp>
      <p:sp>
        <p:nvSpPr>
          <p:cNvPr id="14" name="Right Brace 13"/>
          <p:cNvSpPr/>
          <p:nvPr/>
        </p:nvSpPr>
        <p:spPr>
          <a:xfrm>
            <a:off x="5400092" y="3376580"/>
            <a:ext cx="180020" cy="1150120"/>
          </a:xfrm>
          <a:prstGeom prst="rightBrace">
            <a:avLst>
              <a:gd name="adj1" fmla="val 32032"/>
              <a:gd name="adj2" fmla="val 50000"/>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chemeClr val="accent1">
                  <a:lumMod val="60000"/>
                  <a:lumOff val="40000"/>
                </a:schemeClr>
              </a:solidFill>
            </a:endParaRPr>
          </a:p>
        </p:txBody>
      </p:sp>
      <p:sp>
        <p:nvSpPr>
          <p:cNvPr id="15" name="Right Brace 14"/>
          <p:cNvSpPr/>
          <p:nvPr/>
        </p:nvSpPr>
        <p:spPr>
          <a:xfrm flipH="1">
            <a:off x="3491880" y="3368393"/>
            <a:ext cx="180020" cy="1150120"/>
          </a:xfrm>
          <a:prstGeom prst="rightBrace">
            <a:avLst>
              <a:gd name="adj1" fmla="val 32032"/>
              <a:gd name="adj2" fmla="val 50000"/>
            </a:avLst>
          </a:prstGeom>
          <a:ln>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chemeClr val="accent1">
                  <a:lumMod val="60000"/>
                  <a:lumOff val="40000"/>
                </a:schemeClr>
              </a:solidFill>
            </a:endParaRPr>
          </a:p>
        </p:txBody>
      </p:sp>
      <p:sp>
        <p:nvSpPr>
          <p:cNvPr id="16" name="TextBox 15"/>
          <p:cNvSpPr txBox="1"/>
          <p:nvPr/>
        </p:nvSpPr>
        <p:spPr>
          <a:xfrm>
            <a:off x="467544" y="4410978"/>
            <a:ext cx="2232248" cy="2308324"/>
          </a:xfrm>
          <a:prstGeom prst="rect">
            <a:avLst/>
          </a:prstGeom>
          <a:noFill/>
        </p:spPr>
        <p:txBody>
          <a:bodyPr wrap="square" rtlCol="0" anchor="t">
            <a:spAutoFit/>
          </a:bodyPr>
          <a:lstStyle/>
          <a:p>
            <a:r>
              <a:rPr lang="en-US" b="1" dirty="0" smtClean="0">
                <a:solidFill>
                  <a:schemeClr val="accent1"/>
                </a:solidFill>
                <a:latin typeface="Calibri" panose="020F0502020204030204" pitchFamily="34" charset="0"/>
              </a:rPr>
              <a:t>More, higher-quality data; better analysis</a:t>
            </a:r>
          </a:p>
          <a:p>
            <a:r>
              <a:rPr lang="en-GB" dirty="0" smtClean="0">
                <a:solidFill>
                  <a:schemeClr val="accent1"/>
                </a:solidFill>
                <a:latin typeface="Calibri" panose="020F0502020204030204" pitchFamily="34" charset="0"/>
              </a:rPr>
              <a:t>Wearables mean more data; recently, </a:t>
            </a:r>
            <a:r>
              <a:rPr lang="en-US" dirty="0" smtClean="0">
                <a:solidFill>
                  <a:schemeClr val="accent1"/>
                </a:solidFill>
                <a:latin typeface="Calibri" panose="020F0502020204030204" pitchFamily="34" charset="0"/>
              </a:rPr>
              <a:t>AI predicted whether </a:t>
            </a:r>
            <a:r>
              <a:rPr lang="en-US" dirty="0">
                <a:solidFill>
                  <a:schemeClr val="accent1"/>
                </a:solidFill>
                <a:latin typeface="Calibri" panose="020F0502020204030204" pitchFamily="34" charset="0"/>
              </a:rPr>
              <a:t>breast lesions would turn cancerous 97% of the time</a:t>
            </a:r>
          </a:p>
        </p:txBody>
      </p:sp>
      <p:sp>
        <p:nvSpPr>
          <p:cNvPr id="17" name="TextBox 16"/>
          <p:cNvSpPr txBox="1"/>
          <p:nvPr/>
        </p:nvSpPr>
        <p:spPr>
          <a:xfrm>
            <a:off x="6300192" y="4392127"/>
            <a:ext cx="2320755" cy="1754326"/>
          </a:xfrm>
          <a:prstGeom prst="rect">
            <a:avLst/>
          </a:prstGeom>
          <a:noFill/>
        </p:spPr>
        <p:txBody>
          <a:bodyPr wrap="square" rtlCol="0" anchor="t">
            <a:spAutoFit/>
          </a:bodyPr>
          <a:lstStyle/>
          <a:p>
            <a:pPr algn="r"/>
            <a:r>
              <a:rPr lang="en-US" b="1" dirty="0">
                <a:solidFill>
                  <a:schemeClr val="accent1"/>
                </a:solidFill>
                <a:latin typeface="Calibri" panose="020F0502020204030204" pitchFamily="34" charset="0"/>
              </a:rPr>
              <a:t>New delivery methods for care</a:t>
            </a:r>
          </a:p>
          <a:p>
            <a:pPr algn="r"/>
            <a:r>
              <a:rPr lang="en-GB" dirty="0">
                <a:solidFill>
                  <a:schemeClr val="accent1"/>
                </a:solidFill>
                <a:latin typeface="Calibri" panose="020F0502020204030204" pitchFamily="34" charset="0"/>
              </a:rPr>
              <a:t>Telemedicine or 3D medicine printing </a:t>
            </a:r>
            <a:r>
              <a:rPr lang="en-GB" dirty="0" smtClean="0">
                <a:solidFill>
                  <a:schemeClr val="accent1"/>
                </a:solidFill>
                <a:latin typeface="Calibri" panose="020F0502020204030204" pitchFamily="34" charset="0"/>
              </a:rPr>
              <a:t>can decrease the cost of access </a:t>
            </a:r>
            <a:r>
              <a:rPr lang="en-GB" dirty="0">
                <a:solidFill>
                  <a:schemeClr val="accent1"/>
                </a:solidFill>
                <a:latin typeface="Calibri" panose="020F0502020204030204" pitchFamily="34" charset="0"/>
              </a:rPr>
              <a:t>to care </a:t>
            </a:r>
          </a:p>
        </p:txBody>
      </p:sp>
      <p:sp>
        <p:nvSpPr>
          <p:cNvPr id="18" name="Rectangle 17"/>
          <p:cNvSpPr/>
          <p:nvPr/>
        </p:nvSpPr>
        <p:spPr>
          <a:xfrm>
            <a:off x="2843808" y="1921525"/>
            <a:ext cx="1440160" cy="12470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Light" panose="020F0302020204030204" pitchFamily="34" charset="0"/>
            </a:endParaRPr>
          </a:p>
        </p:txBody>
      </p:sp>
      <p:sp>
        <p:nvSpPr>
          <p:cNvPr id="19" name="Rectangle 18"/>
          <p:cNvSpPr/>
          <p:nvPr/>
        </p:nvSpPr>
        <p:spPr>
          <a:xfrm>
            <a:off x="4860032" y="1921525"/>
            <a:ext cx="1440160" cy="12470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Light" panose="020F0302020204030204" pitchFamily="34" charset="0"/>
            </a:endParaRPr>
          </a:p>
        </p:txBody>
      </p:sp>
      <p:sp>
        <p:nvSpPr>
          <p:cNvPr id="22" name="Rectangle 21"/>
          <p:cNvSpPr/>
          <p:nvPr/>
        </p:nvSpPr>
        <p:spPr>
          <a:xfrm>
            <a:off x="4824028" y="4913646"/>
            <a:ext cx="1440160" cy="12470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latin typeface="Calibri Light" panose="020F0302020204030204" pitchFamily="34" charset="0"/>
            </a:endParaRPr>
          </a:p>
        </p:txBody>
      </p:sp>
      <p:sp>
        <p:nvSpPr>
          <p:cNvPr id="24" name="Rectangle 23"/>
          <p:cNvSpPr/>
          <p:nvPr/>
        </p:nvSpPr>
        <p:spPr>
          <a:xfrm>
            <a:off x="2843808" y="4913645"/>
            <a:ext cx="1440160" cy="1247071"/>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Calibri Light" panose="020F0302020204030204" pitchFamily="34" charset="0"/>
              </a:rPr>
              <a:t>an icon</a:t>
            </a:r>
            <a:endParaRPr lang="en-GB" dirty="0">
              <a:latin typeface="Calibri Light" panose="020F0302020204030204" pitchFamily="34" charset="0"/>
            </a:endParaRPr>
          </a:p>
        </p:txBody>
      </p:sp>
      <p:pic>
        <p:nvPicPr>
          <p:cNvPr id="21" name="Picture 2" descr="C:\Users\Wyckoff_P\AppData\Local\Microsoft\Windows\Temporary Internet Files\Content.IE5\ESS9TXE8\flat-2126877_1280.png"/>
          <p:cNvPicPr>
            <a:picLocks noChangeAspect="1" noChangeArrowheads="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3059539" y="2022709"/>
            <a:ext cx="1044701" cy="104470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3"/>
          <p:cNvPicPr>
            <a:picLocks noChangeAspect="1" noChangeArrowheads="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42040" y="5062550"/>
            <a:ext cx="1010890" cy="9492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5"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12343" y="2285627"/>
            <a:ext cx="1335538" cy="518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9"/>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18284" y="5091738"/>
            <a:ext cx="1123655" cy="946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4393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Some health workforce positions are likely to be automated</a:t>
            </a:r>
            <a:endParaRPr lang="en-GB" dirty="0"/>
          </a:p>
        </p:txBody>
      </p:sp>
      <p:graphicFrame>
        <p:nvGraphicFramePr>
          <p:cNvPr id="4" name="Chart 3"/>
          <p:cNvGraphicFramePr>
            <a:graphicFrameLocks/>
          </p:cNvGraphicFramePr>
          <p:nvPr>
            <p:extLst>
              <p:ext uri="{D42A27DB-BD31-4B8C-83A1-F6EECF244321}">
                <p14:modId xmlns:p14="http://schemas.microsoft.com/office/powerpoint/2010/main" val="1686398017"/>
              </p:ext>
            </p:extLst>
          </p:nvPr>
        </p:nvGraphicFramePr>
        <p:xfrm>
          <a:off x="251520" y="1412776"/>
          <a:ext cx="8208912" cy="5257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8706327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A closer look</a:t>
            </a:r>
            <a:endParaRPr lang="en-GB" dirty="0"/>
          </a:p>
        </p:txBody>
      </p:sp>
      <p:graphicFrame>
        <p:nvGraphicFramePr>
          <p:cNvPr id="4" name="Chart 3"/>
          <p:cNvGraphicFramePr>
            <a:graphicFrameLocks/>
          </p:cNvGraphicFramePr>
          <p:nvPr>
            <p:extLst>
              <p:ext uri="{D42A27DB-BD31-4B8C-83A1-F6EECF244321}">
                <p14:modId xmlns:p14="http://schemas.microsoft.com/office/powerpoint/2010/main" val="3497183118"/>
              </p:ext>
            </p:extLst>
          </p:nvPr>
        </p:nvGraphicFramePr>
        <p:xfrm>
          <a:off x="179512" y="1556792"/>
          <a:ext cx="8258175" cy="49244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39392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8000" y="1602000"/>
            <a:ext cx="3095888" cy="5067360"/>
          </a:xfrm>
        </p:spPr>
        <p:txBody>
          <a:bodyPr>
            <a:normAutofit fontScale="77500" lnSpcReduction="20000"/>
          </a:bodyPr>
          <a:lstStyle/>
          <a:p>
            <a:r>
              <a:rPr lang="en-GB" dirty="0" smtClean="0"/>
              <a:t>The composition of global output will continue to shift towards emerging economies. </a:t>
            </a:r>
          </a:p>
          <a:p>
            <a:r>
              <a:rPr lang="en-GB" dirty="0" smtClean="0"/>
              <a:t>The combined GDP of China and India was 33% of the OECD in 2010 (on a PPP basis), but is expected to rise to 73% by 2060. </a:t>
            </a:r>
            <a:endParaRPr lang="en-GB" dirty="0"/>
          </a:p>
        </p:txBody>
      </p:sp>
      <p:sp>
        <p:nvSpPr>
          <p:cNvPr id="3" name="Title 2"/>
          <p:cNvSpPr>
            <a:spLocks noGrp="1"/>
          </p:cNvSpPr>
          <p:nvPr>
            <p:ph type="title"/>
          </p:nvPr>
        </p:nvSpPr>
        <p:spPr/>
        <p:txBody>
          <a:bodyPr/>
          <a:lstStyle/>
          <a:p>
            <a:r>
              <a:rPr lang="en-GB" dirty="0" smtClean="0"/>
              <a:t>Rise of emerging economies</a:t>
            </a:r>
            <a:endParaRPr lang="en-GB"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1881" y="1412776"/>
            <a:ext cx="4692553" cy="53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05698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68000" y="1602000"/>
            <a:ext cx="7848416" cy="5256000"/>
          </a:xfrm>
        </p:spPr>
        <p:txBody>
          <a:bodyPr>
            <a:normAutofit lnSpcReduction="10000"/>
          </a:bodyPr>
          <a:lstStyle/>
          <a:p>
            <a:r>
              <a:rPr lang="en-GB" dirty="0" smtClean="0"/>
              <a:t>Less growth, more inequality</a:t>
            </a:r>
          </a:p>
          <a:p>
            <a:r>
              <a:rPr lang="en-GB" dirty="0" smtClean="0"/>
              <a:t>More conflict between groups for resources</a:t>
            </a:r>
          </a:p>
          <a:p>
            <a:r>
              <a:rPr lang="en-GB" dirty="0" smtClean="0"/>
              <a:t>Ageing, technology, health prices, all driving increased spending on health</a:t>
            </a:r>
          </a:p>
          <a:p>
            <a:r>
              <a:rPr lang="en-GB" dirty="0"/>
              <a:t>Less support for redistribution, public </a:t>
            </a:r>
            <a:r>
              <a:rPr lang="en-GB" dirty="0" smtClean="0"/>
              <a:t>provision</a:t>
            </a:r>
            <a:endParaRPr lang="en-GB" dirty="0" smtClean="0"/>
          </a:p>
          <a:p>
            <a:r>
              <a:rPr lang="en-GB" dirty="0" smtClean="0"/>
              <a:t>Not obvious how to fund more health spending publicly; private options</a:t>
            </a:r>
          </a:p>
          <a:p>
            <a:r>
              <a:rPr lang="en-GB" dirty="0" smtClean="0"/>
              <a:t>Changes in health workforce</a:t>
            </a:r>
            <a:endParaRPr lang="en-GB" dirty="0" smtClean="0"/>
          </a:p>
        </p:txBody>
      </p:sp>
      <p:sp>
        <p:nvSpPr>
          <p:cNvPr id="3" name="Title 2"/>
          <p:cNvSpPr>
            <a:spLocks noGrp="1"/>
          </p:cNvSpPr>
          <p:nvPr>
            <p:ph type="title"/>
          </p:nvPr>
        </p:nvSpPr>
        <p:spPr/>
        <p:txBody>
          <a:bodyPr/>
          <a:lstStyle/>
          <a:p>
            <a:r>
              <a:rPr lang="en-GB" dirty="0" smtClean="0"/>
              <a:t>In conclusion, a little vision of 2070</a:t>
            </a:r>
            <a:endParaRPr lang="en-GB" dirty="0"/>
          </a:p>
        </p:txBody>
      </p:sp>
    </p:spTree>
    <p:extLst>
      <p:ext uri="{BB962C8B-B14F-4D97-AF65-F5344CB8AC3E}">
        <p14:creationId xmlns:p14="http://schemas.microsoft.com/office/powerpoint/2010/main" val="27055465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764753" y="1916832"/>
            <a:ext cx="4623671" cy="5040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Light" panose="020F0302020204030204" pitchFamily="34" charset="0"/>
            </a:endParaRPr>
          </a:p>
        </p:txBody>
      </p:sp>
      <p:sp>
        <p:nvSpPr>
          <p:cNvPr id="3" name="Title 2"/>
          <p:cNvSpPr>
            <a:spLocks noGrp="1"/>
          </p:cNvSpPr>
          <p:nvPr>
            <p:ph type="title"/>
          </p:nvPr>
        </p:nvSpPr>
        <p:spPr/>
        <p:txBody>
          <a:bodyPr/>
          <a:lstStyle/>
          <a:p>
            <a:r>
              <a:rPr lang="en-GB" dirty="0" smtClean="0"/>
              <a:t>Thank you! </a:t>
            </a:r>
            <a:endParaRPr lang="en-GB" dirty="0"/>
          </a:p>
        </p:txBody>
      </p:sp>
      <p:sp>
        <p:nvSpPr>
          <p:cNvPr id="4" name="Pentagon 3"/>
          <p:cNvSpPr/>
          <p:nvPr/>
        </p:nvSpPr>
        <p:spPr>
          <a:xfrm>
            <a:off x="1676521" y="1916832"/>
            <a:ext cx="2376264" cy="504056"/>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latin typeface="Calibri Light" panose="020F0302020204030204" pitchFamily="34" charset="0"/>
              </a:rPr>
              <a:t>Email me</a:t>
            </a:r>
            <a:endParaRPr lang="en-GB" dirty="0">
              <a:latin typeface="Calibri Light" panose="020F0302020204030204" pitchFamily="34" charset="0"/>
            </a:endParaRPr>
          </a:p>
        </p:txBody>
      </p:sp>
      <p:sp>
        <p:nvSpPr>
          <p:cNvPr id="6" name="TextBox 5"/>
          <p:cNvSpPr txBox="1"/>
          <p:nvPr/>
        </p:nvSpPr>
        <p:spPr>
          <a:xfrm>
            <a:off x="4124793" y="1984194"/>
            <a:ext cx="4263630" cy="369332"/>
          </a:xfrm>
          <a:prstGeom prst="rect">
            <a:avLst/>
          </a:prstGeom>
          <a:noFill/>
        </p:spPr>
        <p:txBody>
          <a:bodyPr wrap="square" rtlCol="0">
            <a:spAutoFit/>
          </a:bodyPr>
          <a:lstStyle/>
          <a:p>
            <a:r>
              <a:rPr lang="en-GB" u="sng" dirty="0" smtClean="0">
                <a:solidFill>
                  <a:schemeClr val="accent1">
                    <a:lumMod val="50000"/>
                  </a:schemeClr>
                </a:solidFill>
                <a:latin typeface="Calibri Light" panose="020F0302020204030204" pitchFamily="34" charset="0"/>
              </a:rPr>
              <a:t>mark.pearson@oecd.org</a:t>
            </a:r>
            <a:r>
              <a:rPr lang="en-GB" dirty="0" smtClean="0">
                <a:latin typeface="Calibri Light" panose="020F0302020204030204" pitchFamily="34" charset="0"/>
              </a:rPr>
              <a:t> </a:t>
            </a:r>
            <a:endParaRPr lang="en-GB" dirty="0">
              <a:latin typeface="Calibri Light" panose="020F0302020204030204" pitchFamily="34" charset="0"/>
            </a:endParaRPr>
          </a:p>
        </p:txBody>
      </p:sp>
      <p:sp>
        <p:nvSpPr>
          <p:cNvPr id="8" name="Rectangle 7"/>
          <p:cNvSpPr/>
          <p:nvPr/>
        </p:nvSpPr>
        <p:spPr>
          <a:xfrm>
            <a:off x="3764753" y="2926980"/>
            <a:ext cx="4623671" cy="5040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Light" panose="020F0302020204030204" pitchFamily="34" charset="0"/>
            </a:endParaRPr>
          </a:p>
        </p:txBody>
      </p:sp>
      <p:sp>
        <p:nvSpPr>
          <p:cNvPr id="9" name="TextBox 8"/>
          <p:cNvSpPr txBox="1"/>
          <p:nvPr/>
        </p:nvSpPr>
        <p:spPr>
          <a:xfrm>
            <a:off x="4124793" y="2994342"/>
            <a:ext cx="4263630" cy="369332"/>
          </a:xfrm>
          <a:prstGeom prst="rect">
            <a:avLst/>
          </a:prstGeom>
          <a:noFill/>
        </p:spPr>
        <p:txBody>
          <a:bodyPr wrap="square" rtlCol="0">
            <a:spAutoFit/>
          </a:bodyPr>
          <a:lstStyle/>
          <a:p>
            <a:r>
              <a:rPr lang="en-GB" dirty="0" smtClean="0">
                <a:solidFill>
                  <a:schemeClr val="accent1">
                    <a:lumMod val="50000"/>
                  </a:schemeClr>
                </a:solidFill>
                <a:latin typeface="Calibri Light" panose="020F0302020204030204" pitchFamily="34" charset="0"/>
              </a:rPr>
              <a:t>@OECD_social</a:t>
            </a:r>
            <a:endParaRPr lang="en-GB" dirty="0">
              <a:latin typeface="Calibri Light" panose="020F0302020204030204" pitchFamily="34" charset="0"/>
            </a:endParaRPr>
          </a:p>
        </p:txBody>
      </p:sp>
      <p:sp>
        <p:nvSpPr>
          <p:cNvPr id="7" name="Pentagon 6"/>
          <p:cNvSpPr/>
          <p:nvPr/>
        </p:nvSpPr>
        <p:spPr>
          <a:xfrm>
            <a:off x="1676522" y="2926980"/>
            <a:ext cx="2376264" cy="504056"/>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latin typeface="Calibri Light" panose="020F0302020204030204" pitchFamily="34" charset="0"/>
              </a:rPr>
              <a:t>Follow us on Twitter</a:t>
            </a:r>
            <a:endParaRPr lang="en-GB" dirty="0">
              <a:latin typeface="Calibri Light" panose="020F0302020204030204" pitchFamily="34" charset="0"/>
            </a:endParaRPr>
          </a:p>
        </p:txBody>
      </p:sp>
      <p:pic>
        <p:nvPicPr>
          <p:cNvPr id="10" name="Picture 9">
            <a:hlinkClick r:id="rId3"/>
          </p:cNvPr>
          <p:cNvPicPr>
            <a:picLocks noChangeAspect="1"/>
          </p:cNvPicPr>
          <p:nvPr/>
        </p:nvPicPr>
        <p:blipFill rotWithShape="1">
          <a:blip r:embed="rId4" cstate="print">
            <a:extLst>
              <a:ext uri="{BEBA8EAE-BF5A-486C-A8C5-ECC9F3942E4B}">
                <a14:imgProps xmlns:a14="http://schemas.microsoft.com/office/drawing/2010/main">
                  <a14:imgLayer r:embed="rId5">
                    <a14:imgEffect>
                      <a14:saturation sat="66000"/>
                    </a14:imgEffect>
                  </a14:imgLayer>
                </a14:imgProps>
              </a:ext>
              <a:ext uri="{28A0092B-C50C-407E-A947-70E740481C1C}">
                <a14:useLocalDpi xmlns:a14="http://schemas.microsoft.com/office/drawing/2010/main" val="0"/>
              </a:ext>
            </a:extLst>
          </a:blip>
          <a:srcRect l="5395" t="11937" r="45934" b="8415"/>
          <a:stretch/>
        </p:blipFill>
        <p:spPr>
          <a:xfrm>
            <a:off x="599001" y="2831123"/>
            <a:ext cx="817204" cy="695770"/>
          </a:xfrm>
          <a:prstGeom prst="rect">
            <a:avLst/>
          </a:prstGeom>
        </p:spPr>
      </p:pic>
      <p:pic>
        <p:nvPicPr>
          <p:cNvPr id="1028" name="Picture 4"/>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55357" y="1916832"/>
            <a:ext cx="704494" cy="504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1"/>
          <p:cNvPicPr>
            <a:picLocks noChangeAspect="1" noChangeArrowheads="1"/>
          </p:cNvPicPr>
          <p:nvPr/>
        </p:nvPicPr>
        <p:blipFill>
          <a:blip r:embed="rId7"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5792" y="3926938"/>
            <a:ext cx="843622" cy="510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Rectangle 18"/>
          <p:cNvSpPr/>
          <p:nvPr/>
        </p:nvSpPr>
        <p:spPr>
          <a:xfrm>
            <a:off x="3764753" y="3922222"/>
            <a:ext cx="4623671" cy="50405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Calibri Light" panose="020F0302020204030204" pitchFamily="34" charset="0"/>
            </a:endParaRPr>
          </a:p>
        </p:txBody>
      </p:sp>
      <p:sp>
        <p:nvSpPr>
          <p:cNvPr id="20" name="TextBox 19"/>
          <p:cNvSpPr txBox="1"/>
          <p:nvPr/>
        </p:nvSpPr>
        <p:spPr>
          <a:xfrm>
            <a:off x="4124793" y="3989584"/>
            <a:ext cx="4263630" cy="369332"/>
          </a:xfrm>
          <a:prstGeom prst="rect">
            <a:avLst/>
          </a:prstGeom>
          <a:noFill/>
        </p:spPr>
        <p:txBody>
          <a:bodyPr wrap="square" rtlCol="0">
            <a:spAutoFit/>
          </a:bodyPr>
          <a:lstStyle/>
          <a:p>
            <a:r>
              <a:rPr lang="en-GB" u="sng" dirty="0" smtClean="0">
                <a:solidFill>
                  <a:schemeClr val="accent1">
                    <a:lumMod val="50000"/>
                  </a:schemeClr>
                </a:solidFill>
                <a:latin typeface="Calibri Light" panose="020F0302020204030204" pitchFamily="34" charset="0"/>
              </a:rPr>
              <a:t>www.oecd.org/health</a:t>
            </a:r>
            <a:endParaRPr lang="en-GB" u="sng" dirty="0">
              <a:latin typeface="Calibri Light" panose="020F0302020204030204" pitchFamily="34" charset="0"/>
            </a:endParaRPr>
          </a:p>
        </p:txBody>
      </p:sp>
      <p:sp>
        <p:nvSpPr>
          <p:cNvPr id="21" name="Pentagon 20"/>
          <p:cNvSpPr/>
          <p:nvPr/>
        </p:nvSpPr>
        <p:spPr>
          <a:xfrm>
            <a:off x="1676522" y="3922222"/>
            <a:ext cx="2376264" cy="504056"/>
          </a:xfrm>
          <a:prstGeom prst="homePlat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smtClean="0">
                <a:latin typeface="Calibri Light" panose="020F0302020204030204" pitchFamily="34" charset="0"/>
              </a:rPr>
              <a:t>Visit our website</a:t>
            </a:r>
            <a:endParaRPr lang="en-GB" dirty="0">
              <a:latin typeface="Calibri Light" panose="020F0302020204030204" pitchFamily="34" charset="0"/>
            </a:endParaRPr>
          </a:p>
        </p:txBody>
      </p:sp>
    </p:spTree>
    <p:extLst>
      <p:ext uri="{BB962C8B-B14F-4D97-AF65-F5344CB8AC3E}">
        <p14:creationId xmlns:p14="http://schemas.microsoft.com/office/powerpoint/2010/main" val="24753072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GB"/>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458" y="0"/>
            <a:ext cx="9013038" cy="5377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6962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Emerging will outpace European economies in growth through 2060</a:t>
            </a:r>
            <a:endParaRPr lang="en-GB" dirty="0"/>
          </a:p>
        </p:txBody>
      </p:sp>
      <p:graphicFrame>
        <p:nvGraphicFramePr>
          <p:cNvPr id="6" name="Chart 5"/>
          <p:cNvGraphicFramePr>
            <a:graphicFrameLocks/>
          </p:cNvGraphicFramePr>
          <p:nvPr>
            <p:extLst>
              <p:ext uri="{D42A27DB-BD31-4B8C-83A1-F6EECF244321}">
                <p14:modId xmlns:p14="http://schemas.microsoft.com/office/powerpoint/2010/main" val="3463417614"/>
              </p:ext>
            </p:extLst>
          </p:nvPr>
        </p:nvGraphicFramePr>
        <p:xfrm>
          <a:off x="251520" y="1412777"/>
          <a:ext cx="8625780" cy="5035648"/>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rot="16200000">
            <a:off x="4381727" y="3693382"/>
            <a:ext cx="3960440" cy="884606"/>
          </a:xfrm>
          <a:prstGeom prst="rect">
            <a:avLst/>
          </a:prstGeom>
          <a:solidFill>
            <a:srgbClr val="4F81BD">
              <a:alpha val="4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81176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chart seriesIdx="3" categoryIdx="-4" bldStep="series"/>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chart seriesIdx="4"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uiExpand="1">
        <p:bldSub>
          <a:bldChart bld="series" animBg="0"/>
        </p:bldSub>
      </p:bldGraphic>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In European countries, GDP growth will stabilize at around 1.5%</a:t>
            </a:r>
            <a:endParaRPr lang="en-GB" dirty="0"/>
          </a:p>
        </p:txBody>
      </p:sp>
      <p:graphicFrame>
        <p:nvGraphicFramePr>
          <p:cNvPr id="4" name="Chart 3"/>
          <p:cNvGraphicFramePr>
            <a:graphicFrameLocks/>
          </p:cNvGraphicFramePr>
          <p:nvPr>
            <p:extLst>
              <p:ext uri="{D42A27DB-BD31-4B8C-83A1-F6EECF244321}">
                <p14:modId xmlns:p14="http://schemas.microsoft.com/office/powerpoint/2010/main" val="3299172329"/>
              </p:ext>
            </p:extLst>
          </p:nvPr>
        </p:nvGraphicFramePr>
        <p:xfrm>
          <a:off x="467544" y="1412776"/>
          <a:ext cx="7772400" cy="489584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35753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chart seriesIdx="9"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Historical substantial incomes gains across cohorts are falling off</a:t>
            </a:r>
            <a:endParaRPr lang="en-GB" dirty="0"/>
          </a:p>
        </p:txBody>
      </p:sp>
      <p:graphicFrame>
        <p:nvGraphicFramePr>
          <p:cNvPr id="4" name="Chart 3"/>
          <p:cNvGraphicFramePr>
            <a:graphicFrameLocks/>
          </p:cNvGraphicFramePr>
          <p:nvPr>
            <p:extLst>
              <p:ext uri="{D42A27DB-BD31-4B8C-83A1-F6EECF244321}">
                <p14:modId xmlns:p14="http://schemas.microsoft.com/office/powerpoint/2010/main" val="335873100"/>
              </p:ext>
            </p:extLst>
          </p:nvPr>
        </p:nvGraphicFramePr>
        <p:xfrm>
          <a:off x="539552" y="1412776"/>
          <a:ext cx="7416824" cy="518457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53170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chart seriesIdx="0" categoryIdx="-4" bldStep="series"/>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chart seriesIdx="1" categoryIdx="-4" bldStep="series"/>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chart seriesIdx="2" categoryIdx="-4" bldStep="series"/>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chart seriesIdx="3" categoryIdx="-4" bldStep="series"/>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chart seriesIdx="4" categoryIdx="-4" bldStep="series"/>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chart seriesIdx="5" categoryIdx="-4" bldStep="series"/>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graphicEl>
                                              <a:chart seriesIdx="6" categoryIdx="-4" bldStep="series"/>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graphicEl>
                                              <a:chart seriesIdx="7" categoryIdx="-4" bldStep="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a:t>S</a:t>
            </a:r>
            <a:r>
              <a:rPr lang="en-GB" dirty="0" smtClean="0"/>
              <a:t>everal </a:t>
            </a:r>
            <a:r>
              <a:rPr lang="en-GB" dirty="0" smtClean="0"/>
              <a:t>“mega-trends” are emerging in </a:t>
            </a:r>
            <a:r>
              <a:rPr lang="en-GB" dirty="0" smtClean="0"/>
              <a:t>our economies</a:t>
            </a:r>
            <a:endParaRPr lang="en-GB" dirty="0"/>
          </a:p>
        </p:txBody>
      </p:sp>
      <p:sp>
        <p:nvSpPr>
          <p:cNvPr id="4" name="Title 1"/>
          <p:cNvSpPr txBox="1">
            <a:spLocks/>
          </p:cNvSpPr>
          <p:nvPr/>
        </p:nvSpPr>
        <p:spPr>
          <a:xfrm>
            <a:off x="5461248" y="1620471"/>
            <a:ext cx="3143200" cy="494003"/>
          </a:xfrm>
          <a:prstGeom prst="rect">
            <a:avLst/>
          </a:prstGeom>
        </p:spPr>
        <p:txBody>
          <a:bodyPr vert="horz" lIns="91440" tIns="45720" rIns="91440" bIns="45720" rtlCol="0" anchor="ctr">
            <a:noAutofit/>
          </a:bodyPr>
          <a:lstStyle>
            <a:defPPr>
              <a:defRPr lang="en-US"/>
            </a:defPPr>
            <a:lvl1pPr algn="ctr">
              <a:spcBef>
                <a:spcPct val="0"/>
              </a:spcBef>
              <a:buNone/>
              <a:defRPr kumimoji="0" b="1">
                <a:latin typeface="+mj-lt"/>
                <a:ea typeface="+mj-ea"/>
                <a:cs typeface="+mj-cs"/>
              </a:defRPr>
            </a:lvl1pPr>
          </a:lstStyle>
          <a:p>
            <a:r>
              <a:rPr lang="en-GB" sz="1600" dirty="0"/>
              <a:t>Populations are ageing</a:t>
            </a:r>
          </a:p>
        </p:txBody>
      </p:sp>
      <p:sp>
        <p:nvSpPr>
          <p:cNvPr id="5" name="Title 1"/>
          <p:cNvSpPr txBox="1">
            <a:spLocks/>
          </p:cNvSpPr>
          <p:nvPr/>
        </p:nvSpPr>
        <p:spPr>
          <a:xfrm>
            <a:off x="15541" y="4005064"/>
            <a:ext cx="5064144" cy="493819"/>
          </a:xfrm>
          <a:prstGeom prst="rect">
            <a:avLst/>
          </a:prstGeom>
        </p:spPr>
        <p:txBody>
          <a:bodyPr vert="horz" lIns="91440" tIns="45720" rIns="91440" bIns="45720" rtlCol="0" anchor="ctr">
            <a:noAutofit/>
          </a:bodyPr>
          <a:lstStyle>
            <a:defPPr>
              <a:defRPr lang="en-US"/>
            </a:defPPr>
            <a:lvl1pPr algn="ctr">
              <a:spcBef>
                <a:spcPct val="0"/>
              </a:spcBef>
              <a:buNone/>
              <a:defRPr kumimoji="0" sz="2000" b="1">
                <a:latin typeface="+mj-lt"/>
                <a:ea typeface="+mj-ea"/>
                <a:cs typeface="+mj-cs"/>
              </a:defRPr>
            </a:lvl1pPr>
          </a:lstStyle>
          <a:p>
            <a:r>
              <a:rPr lang="en-GB" sz="1600" dirty="0" smtClean="0"/>
              <a:t>The world has become more integrated</a:t>
            </a:r>
            <a:endParaRPr lang="en-GB" sz="1600" dirty="0"/>
          </a:p>
        </p:txBody>
      </p:sp>
      <p:sp>
        <p:nvSpPr>
          <p:cNvPr id="6" name="Rectangle 5"/>
          <p:cNvSpPr/>
          <p:nvPr/>
        </p:nvSpPr>
        <p:spPr>
          <a:xfrm>
            <a:off x="379272" y="4435021"/>
            <a:ext cx="4502900" cy="461665"/>
          </a:xfrm>
          <a:prstGeom prst="rect">
            <a:avLst/>
          </a:prstGeom>
        </p:spPr>
        <p:txBody>
          <a:bodyPr wrap="square">
            <a:spAutoFit/>
          </a:bodyPr>
          <a:lstStyle/>
          <a:p>
            <a:pPr algn="ctr"/>
            <a:r>
              <a:rPr lang="en-US" sz="1200" dirty="0">
                <a:latin typeface="+mj-lt"/>
              </a:rPr>
              <a:t>Share of </a:t>
            </a:r>
            <a:r>
              <a:rPr lang="en-US" sz="1200" dirty="0" smtClean="0">
                <a:latin typeface="+mj-lt"/>
              </a:rPr>
              <a:t>business sector jobs sustained </a:t>
            </a:r>
            <a:r>
              <a:rPr lang="en-US" sz="1200" dirty="0">
                <a:latin typeface="+mj-lt"/>
              </a:rPr>
              <a:t>by consumers in foreign markets</a:t>
            </a:r>
            <a:endParaRPr lang="en-GB" sz="1200" dirty="0">
              <a:latin typeface="+mj-lt"/>
            </a:endParaRPr>
          </a:p>
        </p:txBody>
      </p:sp>
      <p:graphicFrame>
        <p:nvGraphicFramePr>
          <p:cNvPr id="7" name="Chart 6"/>
          <p:cNvGraphicFramePr>
            <a:graphicFrameLocks/>
          </p:cNvGraphicFramePr>
          <p:nvPr>
            <p:extLst>
              <p:ext uri="{D42A27DB-BD31-4B8C-83A1-F6EECF244321}">
                <p14:modId xmlns:p14="http://schemas.microsoft.com/office/powerpoint/2010/main" val="1391527184"/>
              </p:ext>
            </p:extLst>
          </p:nvPr>
        </p:nvGraphicFramePr>
        <p:xfrm>
          <a:off x="392198" y="4824705"/>
          <a:ext cx="4323818" cy="2010476"/>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5471412" y="2420888"/>
            <a:ext cx="3240360" cy="461665"/>
          </a:xfrm>
          <a:prstGeom prst="rect">
            <a:avLst/>
          </a:prstGeom>
        </p:spPr>
        <p:txBody>
          <a:bodyPr wrap="square">
            <a:spAutoFit/>
          </a:bodyPr>
          <a:lstStyle/>
          <a:p>
            <a:pPr algn="ctr"/>
            <a:r>
              <a:rPr lang="en-US" sz="1200" dirty="0">
                <a:latin typeface="+mj-lt"/>
              </a:rPr>
              <a:t>Old-age dependency ratio 65+/(15-64)</a:t>
            </a:r>
          </a:p>
          <a:p>
            <a:pPr algn="ctr"/>
            <a:r>
              <a:rPr lang="en-US" sz="1200" dirty="0">
                <a:latin typeface="+mj-lt"/>
              </a:rPr>
              <a:t>OECD </a:t>
            </a:r>
            <a:r>
              <a:rPr lang="en-US" sz="1200" dirty="0" smtClean="0">
                <a:latin typeface="+mj-lt"/>
              </a:rPr>
              <a:t>average</a:t>
            </a:r>
            <a:endParaRPr lang="en-GB" sz="1200" dirty="0">
              <a:latin typeface="+mj-lt"/>
            </a:endParaRPr>
          </a:p>
        </p:txBody>
      </p:sp>
      <p:sp>
        <p:nvSpPr>
          <p:cNvPr id="9" name="Title 1"/>
          <p:cNvSpPr txBox="1">
            <a:spLocks/>
          </p:cNvSpPr>
          <p:nvPr/>
        </p:nvSpPr>
        <p:spPr>
          <a:xfrm>
            <a:off x="0" y="1269261"/>
            <a:ext cx="5064144" cy="493819"/>
          </a:xfrm>
          <a:prstGeom prst="rect">
            <a:avLst/>
          </a:prstGeom>
        </p:spPr>
        <p:txBody>
          <a:bodyPr vert="horz" lIns="91440" tIns="45720" rIns="91440" bIns="45720" rtlCol="0" anchor="ctr">
            <a:noAutofit/>
          </a:bodyPr>
          <a:lstStyle>
            <a:defPPr>
              <a:defRPr lang="en-US"/>
            </a:defPPr>
            <a:lvl1pPr algn="ctr">
              <a:spcBef>
                <a:spcPct val="0"/>
              </a:spcBef>
              <a:buNone/>
              <a:defRPr kumimoji="0" sz="2000" b="1">
                <a:latin typeface="+mj-lt"/>
                <a:ea typeface="+mj-ea"/>
                <a:cs typeface="+mj-cs"/>
              </a:defRPr>
            </a:lvl1pPr>
          </a:lstStyle>
          <a:p>
            <a:r>
              <a:rPr lang="en-GB" sz="1600" dirty="0" smtClean="0"/>
              <a:t>Technology is changing the workplace </a:t>
            </a:r>
            <a:endParaRPr lang="en-GB" sz="1600" dirty="0"/>
          </a:p>
        </p:txBody>
      </p:sp>
      <p:sp>
        <p:nvSpPr>
          <p:cNvPr id="10" name="Rectangle 9"/>
          <p:cNvSpPr/>
          <p:nvPr/>
        </p:nvSpPr>
        <p:spPr>
          <a:xfrm>
            <a:off x="392198" y="1720355"/>
            <a:ext cx="4502900" cy="276999"/>
          </a:xfrm>
          <a:prstGeom prst="rect">
            <a:avLst/>
          </a:prstGeom>
        </p:spPr>
        <p:txBody>
          <a:bodyPr wrap="square">
            <a:spAutoFit/>
          </a:bodyPr>
          <a:lstStyle/>
          <a:p>
            <a:pPr algn="ctr"/>
            <a:r>
              <a:rPr lang="en-US" sz="1200" dirty="0">
                <a:latin typeface="+mj-lt"/>
              </a:rPr>
              <a:t>Estimated worldwide annual supply of industrial robots</a:t>
            </a:r>
          </a:p>
        </p:txBody>
      </p:sp>
      <p:pic>
        <p:nvPicPr>
          <p:cNvPr id="11"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8224" y="3228420"/>
            <a:ext cx="3255128" cy="2540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2" name="Chart 11"/>
          <p:cNvGraphicFramePr>
            <a:graphicFrameLocks/>
          </p:cNvGraphicFramePr>
          <p:nvPr>
            <p:extLst>
              <p:ext uri="{D42A27DB-BD31-4B8C-83A1-F6EECF244321}">
                <p14:modId xmlns:p14="http://schemas.microsoft.com/office/powerpoint/2010/main" val="2162577820"/>
              </p:ext>
            </p:extLst>
          </p:nvPr>
        </p:nvGraphicFramePr>
        <p:xfrm>
          <a:off x="152399" y="1997354"/>
          <a:ext cx="4729773" cy="206702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15524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500"/>
                                        <p:tgtEl>
                                          <p:spTgt spid="6"/>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Graphic spid="7" grpId="0">
        <p:bldAsOne/>
      </p:bldGraphic>
      <p:bldP spid="8" grpId="0"/>
      <p:bldP spid="9" grpId="0"/>
      <p:bldP spid="10" grpId="0"/>
      <p:bldGraphic spid="12"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Inequality on the rise…</a:t>
            </a:r>
            <a:endParaRPr lang="en-GB" dirty="0"/>
          </a:p>
        </p:txBody>
      </p:sp>
      <p:grpSp>
        <p:nvGrpSpPr>
          <p:cNvPr id="4" name="Group 3"/>
          <p:cNvGrpSpPr>
            <a:grpSpLocks/>
          </p:cNvGrpSpPr>
          <p:nvPr/>
        </p:nvGrpSpPr>
        <p:grpSpPr bwMode="auto">
          <a:xfrm>
            <a:off x="611560" y="2152650"/>
            <a:ext cx="7272808" cy="3940646"/>
            <a:chOff x="0" y="0"/>
            <a:chExt cx="5552138" cy="2550098"/>
          </a:xfrm>
        </p:grpSpPr>
        <p:graphicFrame>
          <p:nvGraphicFramePr>
            <p:cNvPr id="5" name="Chart 4"/>
            <p:cNvGraphicFramePr>
              <a:graphicFrameLocks/>
            </p:cNvGraphicFramePr>
            <p:nvPr>
              <p:extLst>
                <p:ext uri="{D42A27DB-BD31-4B8C-83A1-F6EECF244321}">
                  <p14:modId xmlns:p14="http://schemas.microsoft.com/office/powerpoint/2010/main" val="1194621577"/>
                </p:ext>
              </p:extLst>
            </p:nvPr>
          </p:nvGraphicFramePr>
          <p:xfrm>
            <a:off x="0" y="0"/>
            <a:ext cx="5552138" cy="2550098"/>
          </p:xfrm>
          <a:graphic>
            <a:graphicData uri="http://schemas.openxmlformats.org/drawingml/2006/chart">
              <c:chart xmlns:c="http://schemas.openxmlformats.org/drawingml/2006/chart" xmlns:r="http://schemas.openxmlformats.org/officeDocument/2006/relationships" r:id="rId3"/>
            </a:graphicData>
          </a:graphic>
        </p:graphicFrame>
        <p:sp>
          <p:nvSpPr>
            <p:cNvPr id="6" name="Isosceles Triangle 5"/>
            <p:cNvSpPr/>
            <p:nvPr/>
          </p:nvSpPr>
          <p:spPr>
            <a:xfrm rot="10800000">
              <a:off x="3243328" y="128253"/>
              <a:ext cx="47617" cy="47576"/>
            </a:xfrm>
            <a:prstGeom prst="triangle">
              <a:avLst/>
            </a:prstGeom>
            <a:solidFill>
              <a:srgbClr val="4F81BD"/>
            </a:solidFill>
            <a:ln w="12700" cap="flat" cmpd="sng" algn="ctr">
              <a:solidFill>
                <a:sysClr val="windowText" lastClr="000000"/>
              </a:solid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7" name="Diamond 6"/>
            <p:cNvSpPr/>
            <p:nvPr/>
          </p:nvSpPr>
          <p:spPr>
            <a:xfrm>
              <a:off x="3178413" y="128253"/>
              <a:ext cx="47617" cy="47576"/>
            </a:xfrm>
            <a:prstGeom prst="diamond">
              <a:avLst/>
            </a:prstGeom>
            <a:solidFill>
              <a:srgbClr val="4F81BD"/>
            </a:solidFill>
            <a:ln w="12700" cap="flat" cmpd="sng" algn="ctr">
              <a:solidFill>
                <a:sysClr val="windowText" lastClr="000000"/>
              </a:solidFill>
              <a:prstDash val="solid"/>
            </a:ln>
            <a:effectLst/>
          </p:spPr>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100" b="0" i="0" u="none" strike="noStrike" kern="0" cap="none" spc="0" normalizeH="0" baseline="0" noProof="0">
                <a:ln>
                  <a:noFill/>
                </a:ln>
                <a:solidFill>
                  <a:sysClr val="window" lastClr="FFFFFF"/>
                </a:solidFill>
                <a:effectLst/>
                <a:uLnTx/>
                <a:uFillTx/>
                <a:latin typeface="Calibri"/>
                <a:ea typeface="+mn-ea"/>
                <a:cs typeface="+mn-cs"/>
              </a:endParaRPr>
            </a:p>
          </p:txBody>
        </p:sp>
      </p:grpSp>
      <p:sp>
        <p:nvSpPr>
          <p:cNvPr id="8" name="Rectangle 7"/>
          <p:cNvSpPr/>
          <p:nvPr/>
        </p:nvSpPr>
        <p:spPr>
          <a:xfrm>
            <a:off x="971600" y="1556792"/>
            <a:ext cx="6912768" cy="646331"/>
          </a:xfrm>
          <a:prstGeom prst="rect">
            <a:avLst/>
          </a:prstGeom>
        </p:spPr>
        <p:txBody>
          <a:bodyPr wrap="square">
            <a:spAutoFit/>
          </a:bodyPr>
          <a:lstStyle/>
          <a:p>
            <a:r>
              <a:rPr lang="en-US" dirty="0"/>
              <a:t>Gini coefficients of income inequality, mid-1980s and 2013, or latest date available		</a:t>
            </a:r>
          </a:p>
        </p:txBody>
      </p:sp>
    </p:spTree>
    <p:extLst>
      <p:ext uri="{BB962C8B-B14F-4D97-AF65-F5344CB8AC3E}">
        <p14:creationId xmlns:p14="http://schemas.microsoft.com/office/powerpoint/2010/main" val="7544396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…i</a:t>
            </a:r>
            <a:r>
              <a:rPr lang="en-GB" dirty="0" smtClean="0"/>
              <a:t>n </a:t>
            </a:r>
            <a:r>
              <a:rPr lang="en-GB" dirty="0" smtClean="0"/>
              <a:t>part due to the decline in middle-skill jobs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30543089"/>
              </p:ext>
            </p:extLst>
          </p:nvPr>
        </p:nvGraphicFramePr>
        <p:xfrm>
          <a:off x="251520" y="2124372"/>
          <a:ext cx="8218487" cy="4525962"/>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827584" y="1465662"/>
            <a:ext cx="8316416" cy="646331"/>
          </a:xfrm>
          <a:prstGeom prst="rect">
            <a:avLst/>
          </a:prstGeom>
        </p:spPr>
        <p:txBody>
          <a:bodyPr wrap="square">
            <a:spAutoFit/>
          </a:bodyPr>
          <a:lstStyle/>
          <a:p>
            <a:r>
              <a:rPr lang="en-US" dirty="0"/>
              <a:t>"Heterogeneity in </a:t>
            </a:r>
            <a:r>
              <a:rPr lang="en-US" dirty="0" err="1"/>
              <a:t>polarisation</a:t>
            </a:r>
            <a:r>
              <a:rPr lang="en-US" dirty="0"/>
              <a:t>, selected OECD countries by region, 1995 to </a:t>
            </a:r>
            <a:r>
              <a:rPr lang="en-US" dirty="0" smtClean="0"/>
              <a:t>2015 Percentage </a:t>
            </a:r>
            <a:r>
              <a:rPr lang="en-US" dirty="0"/>
              <a:t>point change in share of total employment</a:t>
            </a:r>
            <a:r>
              <a:rPr lang="en-US" dirty="0" smtClean="0"/>
              <a:t>"</a:t>
            </a:r>
            <a:endParaRPr lang="en-US" dirty="0"/>
          </a:p>
        </p:txBody>
      </p:sp>
    </p:spTree>
    <p:extLst>
      <p:ext uri="{BB962C8B-B14F-4D97-AF65-F5344CB8AC3E}">
        <p14:creationId xmlns:p14="http://schemas.microsoft.com/office/powerpoint/2010/main" val="3184364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chart seriesIdx="-3" categoryIdx="-3" bldStep="gridLegen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chart seriesIdx="0" categoryIdx="0" bldStep="ptInSeries"/>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graphicEl>
                                              <a:chart seriesIdx="0" categoryIdx="1" bldStep="ptInSeries"/>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chart seriesIdx="0" categoryIdx="2" bldStep="ptInSeries"/>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chart seriesIdx="0" categoryIdx="3" bldStep="ptInSeries"/>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graphicEl>
                                              <a:chart seriesIdx="0" categoryIdx="4" bldStep="ptInSeries"/>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chart seriesIdx="0" categoryIdx="5" bldStep="ptInSeries"/>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graphicEl>
                                              <a:chart seriesIdx="0" categoryIdx="6" bldStep="ptInSeries"/>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graphicEl>
                                              <a:chart seriesIdx="1" categoryIdx="0" bldStep="ptInSeries"/>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graphicEl>
                                              <a:chart seriesIdx="1" categoryIdx="1" bldStep="ptInSeries"/>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
                                            <p:graphicEl>
                                              <a:chart seriesIdx="1" categoryIdx="2" bldStep="ptInSeries"/>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graphicEl>
                                              <a:chart seriesIdx="1" categoryIdx="3" bldStep="ptInSeries"/>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graphicEl>
                                              <a:chart seriesIdx="1" categoryIdx="4" bldStep="ptInSeries"/>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
                                            <p:graphicEl>
                                              <a:chart seriesIdx="1" categoryIdx="5" bldStep="ptInSeries"/>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
                                            <p:graphicEl>
                                              <a:chart seriesIdx="1" categoryIdx="6" bldStep="ptInSeries"/>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4">
                                            <p:graphicEl>
                                              <a:chart seriesIdx="2" categoryIdx="0" bldStep="ptInSeries"/>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
                                            <p:graphicEl>
                                              <a:chart seriesIdx="2" categoryIdx="1" bldStep="ptInSeries"/>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graphicEl>
                                              <a:chart seriesIdx="2" categoryIdx="2" bldStep="ptInSeries"/>
                                            </p:graphic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
                                            <p:graphicEl>
                                              <a:chart seriesIdx="2" categoryIdx="3" bldStep="ptInSeries"/>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
                                            <p:graphicEl>
                                              <a:chart seriesIdx="2" categoryIdx="4" bldStep="ptInSeries"/>
                                            </p:graphic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
                                            <p:graphicEl>
                                              <a:chart seriesIdx="2" categoryIdx="5" bldStep="ptInSeries"/>
                                            </p:graphicEl>
                                          </p:spTgt>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4">
                                            <p:graphicEl>
                                              <a:chart seriesIdx="2" categoryIdx="6" bldStep="ptInSeries"/>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Chart bld="seriesEl"/>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The old-age dependency ratio will almost double in the next 35 years… </a:t>
            </a:r>
            <a:endParaRPr lang="en-GB" dirty="0"/>
          </a:p>
        </p:txBody>
      </p:sp>
      <p:graphicFrame>
        <p:nvGraphicFramePr>
          <p:cNvPr id="4" name="Chart 3"/>
          <p:cNvGraphicFramePr>
            <a:graphicFrameLocks/>
          </p:cNvGraphicFramePr>
          <p:nvPr>
            <p:extLst>
              <p:ext uri="{D42A27DB-BD31-4B8C-83A1-F6EECF244321}">
                <p14:modId xmlns:p14="http://schemas.microsoft.com/office/powerpoint/2010/main" val="1556418824"/>
              </p:ext>
            </p:extLst>
          </p:nvPr>
        </p:nvGraphicFramePr>
        <p:xfrm>
          <a:off x="179512" y="2196952"/>
          <a:ext cx="8640960" cy="3968352"/>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539552" y="1798077"/>
            <a:ext cx="8208912" cy="338554"/>
          </a:xfrm>
          <a:prstGeom prst="rect">
            <a:avLst/>
          </a:prstGeom>
        </p:spPr>
        <p:txBody>
          <a:bodyPr wrap="square">
            <a:spAutoFit/>
          </a:bodyPr>
          <a:lstStyle/>
          <a:p>
            <a:r>
              <a:rPr lang="en-US" sz="1600" dirty="0"/>
              <a:t>Number of people older than 65 years per 100 people of working-age (20-64), </a:t>
            </a:r>
            <a:r>
              <a:rPr lang="en-US" sz="1600" dirty="0" smtClean="0"/>
              <a:t>1980-2050</a:t>
            </a:r>
            <a:endParaRPr lang="en-US" dirty="0"/>
          </a:p>
        </p:txBody>
      </p:sp>
    </p:spTree>
    <p:extLst>
      <p:ext uri="{BB962C8B-B14F-4D97-AF65-F5344CB8AC3E}">
        <p14:creationId xmlns:p14="http://schemas.microsoft.com/office/powerpoint/2010/main" val="424721635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ECD_English_white">
  <a:themeElements>
    <a:clrScheme name="OECD white">
      <a:dk1>
        <a:srgbClr val="727272"/>
      </a:dk1>
      <a:lt1>
        <a:sysClr val="window" lastClr="FFFFFF"/>
      </a:lt1>
      <a:dk2>
        <a:srgbClr val="006299"/>
      </a:dk2>
      <a:lt2>
        <a:srgbClr val="E6E6E6"/>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ECD">
      <a:majorFont>
        <a:latin typeface="Arial"/>
        <a:ea typeface=""/>
        <a:cs typeface=""/>
      </a:majorFont>
      <a:minorFont>
        <a:latin typeface="Georgia"/>
        <a:ea typeface=""/>
        <a:cs typeface=""/>
      </a:minorFont>
    </a:fontScheme>
    <a:fmtScheme name="Urban">
      <a:fillStyleLst>
        <a:solidFill>
          <a:schemeClr val="phClr"/>
        </a:solidFill>
        <a:gradFill rotWithShape="1">
          <a:gsLst>
            <a:gs pos="0">
              <a:schemeClr val="phClr">
                <a:tint val="1000"/>
                <a:satMod val="255000"/>
              </a:schemeClr>
            </a:gs>
            <a:gs pos="55000">
              <a:schemeClr val="phClr">
                <a:tint val="12000"/>
                <a:satMod val="255000"/>
              </a:schemeClr>
            </a:gs>
            <a:gs pos="100000">
              <a:schemeClr val="phClr">
                <a:tint val="45000"/>
                <a:satMod val="250000"/>
              </a:schemeClr>
            </a:gs>
          </a:gsLst>
          <a:path path="circle">
            <a:fillToRect l="-40000" t="-90000" r="140000" b="190000"/>
          </a:path>
        </a:gradFill>
        <a:gradFill rotWithShape="1">
          <a:gsLst>
            <a:gs pos="0">
              <a:schemeClr val="phClr">
                <a:tint val="43000"/>
                <a:satMod val="165000"/>
              </a:schemeClr>
            </a:gs>
            <a:gs pos="55000">
              <a:schemeClr val="phClr">
                <a:tint val="83000"/>
                <a:satMod val="155000"/>
              </a:schemeClr>
            </a:gs>
            <a:gs pos="100000">
              <a:schemeClr val="phClr">
                <a:shade val="85000"/>
              </a:schemeClr>
            </a:gs>
          </a:gsLst>
          <a:path path="circle">
            <a:fillToRect l="-40000" t="-90000" r="140000" b="190000"/>
          </a:path>
        </a:gradFill>
      </a:fillStyleLst>
      <a:lnStyleLst>
        <a:ln w="9525" cap="flat" cmpd="sng" algn="ctr">
          <a:solidFill>
            <a:schemeClr val="phClr"/>
          </a:solidFill>
          <a:prstDash val="solid"/>
        </a:ln>
        <a:ln w="19050" cap="flat" cmpd="sng" algn="ctr">
          <a:solidFill>
            <a:schemeClr val="phClr"/>
          </a:solidFill>
          <a:prstDash val="solid"/>
        </a:ln>
        <a:ln w="31750" cap="flat" cmpd="sng" algn="ctr">
          <a:solidFill>
            <a:schemeClr val="phClr"/>
          </a:solidFill>
          <a:prstDash val="solid"/>
        </a:ln>
      </a:lnStyleLst>
      <a:effectStyleLst>
        <a:effectStyle>
          <a:effectLst>
            <a:outerShdw blurRad="51500" dist="25400" dir="5400000" rotWithShape="0">
              <a:srgbClr val="000000">
                <a:alpha val="40000"/>
              </a:srgbClr>
            </a:outerShdw>
          </a:effectLst>
        </a:effectStyle>
        <a:effectStyle>
          <a:effectLst>
            <a:outerShdw blurRad="50800" dist="25400" dir="5400000" rotWithShape="0">
              <a:srgbClr val="000000">
                <a:alpha val="4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flat" dir="t">
              <a:rot lat="0" lon="0" rev="20040000"/>
            </a:lightRig>
          </a:scene3d>
          <a:sp3d contourW="12700" prstMaterial="dkEdge">
            <a:bevelT w="25400" h="38100" prst="convex"/>
            <a:contourClr>
              <a:schemeClr val="phClr">
                <a:satMod val="115000"/>
              </a:scheme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OECD_English_white</Template>
  <TotalTime>1361</TotalTime>
  <Words>1312</Words>
  <Application>Microsoft Office PowerPoint</Application>
  <PresentationFormat>On-screen Show (4:3)</PresentationFormat>
  <Paragraphs>154</Paragraphs>
  <Slides>22</Slides>
  <Notes>15</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OECD_English_white</vt:lpstr>
      <vt:lpstr>Macro outlook through 2070</vt:lpstr>
      <vt:lpstr>Rise of emerging economies</vt:lpstr>
      <vt:lpstr>Emerging will outpace European economies in growth through 2060</vt:lpstr>
      <vt:lpstr>In European countries, GDP growth will stabilize at around 1.5%</vt:lpstr>
      <vt:lpstr>Historical substantial incomes gains across cohorts are falling off</vt:lpstr>
      <vt:lpstr>Several “mega-trends” are emerging in our economies</vt:lpstr>
      <vt:lpstr>Inequality on the rise…</vt:lpstr>
      <vt:lpstr>…in part due to the decline in middle-skill jobs</vt:lpstr>
      <vt:lpstr>The old-age dependency ratio will almost double in the next 35 years… </vt:lpstr>
      <vt:lpstr>… which will have an impact on health systems</vt:lpstr>
      <vt:lpstr>Health spending will continue to rise</vt:lpstr>
      <vt:lpstr>But the uncertainty is huge …</vt:lpstr>
      <vt:lpstr>Reallocate public spending to health?</vt:lpstr>
      <vt:lpstr>Increase revenues to finance health?</vt:lpstr>
      <vt:lpstr>Shift some of the burden to private finance?</vt:lpstr>
      <vt:lpstr>Improve the efficiency of the health sector?</vt:lpstr>
      <vt:lpstr>Another trend – increased digitalisation – may be able to increase efficiency</vt:lpstr>
      <vt:lpstr>Some health workforce positions are likely to be automated</vt:lpstr>
      <vt:lpstr>A closer look</vt:lpstr>
      <vt:lpstr>In conclusion, a little vision of 2070</vt:lpstr>
      <vt:lpstr>Thank you! </vt:lpstr>
      <vt:lpstr>PowerPoint Presentation</vt:lpstr>
    </vt:vector>
  </TitlesOfParts>
  <Company>OECD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ELS PowerPoint templates</dc:title>
  <dc:creator>MUIR Tim</dc:creator>
  <cp:lastModifiedBy>PEARSON Mark</cp:lastModifiedBy>
  <cp:revision>102</cp:revision>
  <dcterms:created xsi:type="dcterms:W3CDTF">2015-09-09T07:56:46Z</dcterms:created>
  <dcterms:modified xsi:type="dcterms:W3CDTF">2018-02-01T08:58:40Z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-438726820</vt:i4>
  </property>
  <property fmtid="{D5CDD505-2E9C-101B-9397-08002B2CF9AE}" pid="3" name="_NewReviewCycle">
    <vt:lpwstr/>
  </property>
  <property fmtid="{D5CDD505-2E9C-101B-9397-08002B2CF9AE}" pid="4" name="_EmailSubject">
    <vt:lpwstr/>
  </property>
  <property fmtid="{D5CDD505-2E9C-101B-9397-08002B2CF9AE}" pid="5" name="_AuthorEmail">
    <vt:lpwstr>permanandg@who.int</vt:lpwstr>
  </property>
  <property fmtid="{D5CDD505-2E9C-101B-9397-08002B2CF9AE}" pid="6" name="_AuthorEmailDisplayName">
    <vt:lpwstr>PERMANAND, Govin</vt:lpwstr>
  </property>
  <property fmtid="{D5CDD505-2E9C-101B-9397-08002B2CF9AE}" pid="7" name="_PreviousAdHocReviewCycleID">
    <vt:i4>1455094650</vt:i4>
  </property>
</Properties>
</file>